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0"/>
  </p:notesMasterIdLst>
  <p:handoutMasterIdLst>
    <p:handoutMasterId r:id="rId21"/>
  </p:handoutMasterIdLst>
  <p:sldIdLst>
    <p:sldId id="256" r:id="rId2"/>
    <p:sldId id="297" r:id="rId3"/>
    <p:sldId id="298" r:id="rId4"/>
    <p:sldId id="299" r:id="rId5"/>
    <p:sldId id="319" r:id="rId6"/>
    <p:sldId id="317" r:id="rId7"/>
    <p:sldId id="321" r:id="rId8"/>
    <p:sldId id="326" r:id="rId9"/>
    <p:sldId id="318" r:id="rId10"/>
    <p:sldId id="307" r:id="rId11"/>
    <p:sldId id="327" r:id="rId12"/>
    <p:sldId id="320" r:id="rId13"/>
    <p:sldId id="263" r:id="rId14"/>
    <p:sldId id="264" r:id="rId15"/>
    <p:sldId id="266" r:id="rId16"/>
    <p:sldId id="268" r:id="rId17"/>
    <p:sldId id="325" r:id="rId18"/>
    <p:sldId id="295" r:id="rId19"/>
  </p:sldIdLst>
  <p:sldSz cx="9144000" cy="6858000" type="overhead"/>
  <p:notesSz cx="6735763" cy="9866313"/>
  <p:defaultTextStyle>
    <a:defPPr>
      <a:defRPr lang="en-GB"/>
    </a:defPPr>
    <a:lvl1pPr algn="l" defTabSz="449263" rtl="0" fontAlgn="base">
      <a:spcBef>
        <a:spcPct val="0"/>
      </a:spcBef>
      <a:spcAft>
        <a:spcPct val="0"/>
      </a:spcAft>
      <a:defRPr sz="2400" kern="1200">
        <a:solidFill>
          <a:schemeClr val="bg1"/>
        </a:solidFill>
        <a:latin typeface="Times New Roman" pitchFamily="18" charset="0"/>
        <a:ea typeface="MS Gothic" pitchFamily="49" charset="-128"/>
        <a:cs typeface="+mn-cs"/>
      </a:defRPr>
    </a:lvl1pPr>
    <a:lvl2pPr marL="742950" indent="-285750" algn="l" defTabSz="449263" rtl="0" fontAlgn="base">
      <a:spcBef>
        <a:spcPct val="0"/>
      </a:spcBef>
      <a:spcAft>
        <a:spcPct val="0"/>
      </a:spcAft>
      <a:defRPr sz="2400" kern="1200">
        <a:solidFill>
          <a:schemeClr val="bg1"/>
        </a:solidFill>
        <a:latin typeface="Times New Roman" pitchFamily="18" charset="0"/>
        <a:ea typeface="MS Gothic" pitchFamily="49" charset="-128"/>
        <a:cs typeface="+mn-cs"/>
      </a:defRPr>
    </a:lvl2pPr>
    <a:lvl3pPr marL="1143000" indent="-228600" algn="l" defTabSz="449263" rtl="0" fontAlgn="base">
      <a:spcBef>
        <a:spcPct val="0"/>
      </a:spcBef>
      <a:spcAft>
        <a:spcPct val="0"/>
      </a:spcAft>
      <a:defRPr sz="2400" kern="1200">
        <a:solidFill>
          <a:schemeClr val="bg1"/>
        </a:solidFill>
        <a:latin typeface="Times New Roman" pitchFamily="18" charset="0"/>
        <a:ea typeface="MS Gothic" pitchFamily="49" charset="-128"/>
        <a:cs typeface="+mn-cs"/>
      </a:defRPr>
    </a:lvl3pPr>
    <a:lvl4pPr marL="1600200" indent="-228600" algn="l" defTabSz="449263" rtl="0" fontAlgn="base">
      <a:spcBef>
        <a:spcPct val="0"/>
      </a:spcBef>
      <a:spcAft>
        <a:spcPct val="0"/>
      </a:spcAft>
      <a:defRPr sz="2400" kern="1200">
        <a:solidFill>
          <a:schemeClr val="bg1"/>
        </a:solidFill>
        <a:latin typeface="Times New Roman" pitchFamily="18" charset="0"/>
        <a:ea typeface="MS Gothic" pitchFamily="49" charset="-128"/>
        <a:cs typeface="+mn-cs"/>
      </a:defRPr>
    </a:lvl4pPr>
    <a:lvl5pPr marL="2057400" indent="-228600" algn="l" defTabSz="449263" rtl="0" fontAlgn="base">
      <a:spcBef>
        <a:spcPct val="0"/>
      </a:spcBef>
      <a:spcAft>
        <a:spcPct val="0"/>
      </a:spcAft>
      <a:defRPr sz="2400" kern="1200">
        <a:solidFill>
          <a:schemeClr val="bg1"/>
        </a:solidFill>
        <a:latin typeface="Times New Roman" pitchFamily="18" charset="0"/>
        <a:ea typeface="MS Gothic" pitchFamily="49" charset="-128"/>
        <a:cs typeface="+mn-cs"/>
      </a:defRPr>
    </a:lvl5pPr>
    <a:lvl6pPr marL="2286000" algn="l" defTabSz="914400" rtl="0" eaLnBrk="1" latinLnBrk="0" hangingPunct="1">
      <a:defRPr sz="2400" kern="1200">
        <a:solidFill>
          <a:schemeClr val="bg1"/>
        </a:solidFill>
        <a:latin typeface="Times New Roman" pitchFamily="18" charset="0"/>
        <a:ea typeface="MS Gothic" pitchFamily="49" charset="-128"/>
        <a:cs typeface="+mn-cs"/>
      </a:defRPr>
    </a:lvl6pPr>
    <a:lvl7pPr marL="2743200" algn="l" defTabSz="914400" rtl="0" eaLnBrk="1" latinLnBrk="0" hangingPunct="1">
      <a:defRPr sz="2400" kern="1200">
        <a:solidFill>
          <a:schemeClr val="bg1"/>
        </a:solidFill>
        <a:latin typeface="Times New Roman" pitchFamily="18" charset="0"/>
        <a:ea typeface="MS Gothic" pitchFamily="49" charset="-128"/>
        <a:cs typeface="+mn-cs"/>
      </a:defRPr>
    </a:lvl7pPr>
    <a:lvl8pPr marL="3200400" algn="l" defTabSz="914400" rtl="0" eaLnBrk="1" latinLnBrk="0" hangingPunct="1">
      <a:defRPr sz="2400" kern="1200">
        <a:solidFill>
          <a:schemeClr val="bg1"/>
        </a:solidFill>
        <a:latin typeface="Times New Roman" pitchFamily="18" charset="0"/>
        <a:ea typeface="MS Gothic" pitchFamily="49" charset="-128"/>
        <a:cs typeface="+mn-cs"/>
      </a:defRPr>
    </a:lvl8pPr>
    <a:lvl9pPr marL="3657600" algn="l" defTabSz="914400" rtl="0" eaLnBrk="1" latinLnBrk="0" hangingPunct="1">
      <a:defRPr sz="2400" kern="1200">
        <a:solidFill>
          <a:schemeClr val="bg1"/>
        </a:solidFill>
        <a:latin typeface="Times New Roman" pitchFamily="18" charset="0"/>
        <a:ea typeface="MS Gothic" pitchFamily="49"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5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6410" autoAdjust="0"/>
  </p:normalViewPr>
  <p:slideViewPr>
    <p:cSldViewPr>
      <p:cViewPr varScale="1">
        <p:scale>
          <a:sx n="50" d="100"/>
          <a:sy n="50" d="100"/>
        </p:scale>
        <p:origin x="-2784" y="-104"/>
      </p:cViewPr>
      <p:guideLst>
        <p:guide orient="horz" pos="2160"/>
        <p:guide pos="2659"/>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lIns="91440" tIns="45720" rIns="91440" bIns="45720" rtlCol="0"/>
          <a:lstStyle>
            <a:lvl1pPr algn="l" eaLnBrk="0" hangingPunct="0">
              <a:buClr>
                <a:srgbClr val="000000"/>
              </a:buClr>
              <a:buSzPct val="100000"/>
              <a:buFont typeface="Times New Roman" pitchFamily="16" charset="0"/>
              <a:buNone/>
              <a:defRPr sz="1200">
                <a:latin typeface="Times New Roman" pitchFamily="16" charset="0"/>
                <a:ea typeface="MS Gothic" charset="-128"/>
                <a:cs typeface="+mn-cs"/>
              </a:defRPr>
            </a:lvl1pPr>
          </a:lstStyle>
          <a:p>
            <a:pPr>
              <a:defRPr/>
            </a:pPr>
            <a:endParaRPr lang="en-US"/>
          </a:p>
        </p:txBody>
      </p:sp>
      <p:sp>
        <p:nvSpPr>
          <p:cNvPr id="3" name="Date Placeholder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eaLnBrk="0" hangingPunct="0">
              <a:buClr>
                <a:srgbClr val="000000"/>
              </a:buClr>
              <a:buSzPct val="100000"/>
              <a:buFont typeface="Times New Roman" pitchFamily="16" charset="0"/>
              <a:buNone/>
              <a:defRPr sz="1200">
                <a:latin typeface="Times New Roman" pitchFamily="16" charset="0"/>
                <a:ea typeface="MS Gothic" charset="-128"/>
                <a:cs typeface="+mn-cs"/>
              </a:defRPr>
            </a:lvl1pPr>
          </a:lstStyle>
          <a:p>
            <a:pPr>
              <a:defRPr/>
            </a:pPr>
            <a:fld id="{FF444AF6-5765-486B-B11C-EB4D07A097BB}" type="datetimeFigureOut">
              <a:rPr lang="en-US"/>
              <a:pPr>
                <a:defRPr/>
              </a:pPr>
              <a:t>7/24/12</a:t>
            </a:fld>
            <a:endParaRPr lang="en-US"/>
          </a:p>
        </p:txBody>
      </p:sp>
      <p:sp>
        <p:nvSpPr>
          <p:cNvPr id="4" name="Footer Placeholder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eaLnBrk="0" hangingPunct="0">
              <a:buClr>
                <a:srgbClr val="000000"/>
              </a:buClr>
              <a:buSzPct val="100000"/>
              <a:buFont typeface="Times New Roman" pitchFamily="16" charset="0"/>
              <a:buNone/>
              <a:defRPr sz="1200">
                <a:latin typeface="Times New Roman" pitchFamily="16" charset="0"/>
                <a:ea typeface="MS Gothic" charset="-128"/>
                <a:cs typeface="+mn-cs"/>
              </a:defRPr>
            </a:lvl1pPr>
          </a:lstStyle>
          <a:p>
            <a:pPr>
              <a:defRPr/>
            </a:pPr>
            <a:endParaRPr lang="en-US"/>
          </a:p>
        </p:txBody>
      </p:sp>
      <p:sp>
        <p:nvSpPr>
          <p:cNvPr id="5" name="Slide Number Placeholder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eaLnBrk="0" hangingPunct="0">
              <a:buClr>
                <a:srgbClr val="000000"/>
              </a:buClr>
              <a:buSzPct val="100000"/>
              <a:buFont typeface="Times New Roman" pitchFamily="16" charset="0"/>
              <a:buNone/>
              <a:defRPr sz="1200">
                <a:latin typeface="Times New Roman" pitchFamily="16" charset="0"/>
                <a:ea typeface="MS Gothic" charset="-128"/>
                <a:cs typeface="+mn-cs"/>
              </a:defRPr>
            </a:lvl1pPr>
          </a:lstStyle>
          <a:p>
            <a:pPr>
              <a:defRPr/>
            </a:pPr>
            <a:fld id="{36FBE16D-5646-494C-B67E-23AEC3CFC9FA}" type="slidenum">
              <a:rPr lang="en-US"/>
              <a:pPr>
                <a:defRPr/>
              </a:pPr>
              <a:t>‹#›</a:t>
            </a:fld>
            <a:endParaRPr lang="en-US"/>
          </a:p>
        </p:txBody>
      </p:sp>
    </p:spTree>
    <p:extLst>
      <p:ext uri="{BB962C8B-B14F-4D97-AF65-F5344CB8AC3E}">
        <p14:creationId xmlns:p14="http://schemas.microsoft.com/office/powerpoint/2010/main" val="24868731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735763" cy="9866313"/>
          </a:xfrm>
          <a:prstGeom prst="roundRect">
            <a:avLst>
              <a:gd name="adj" fmla="val 23"/>
            </a:avLst>
          </a:prstGeom>
          <a:solidFill>
            <a:srgbClr val="FFFFFF"/>
          </a:solidFill>
          <a:ln w="9525">
            <a:noFill/>
            <a:round/>
            <a:headEnd/>
            <a:tailEnd/>
          </a:ln>
          <a:effectLst/>
        </p:spPr>
        <p:txBody>
          <a:bodyPr wrap="none" anchor="ctr"/>
          <a:lstStyle/>
          <a:p>
            <a:pPr eaLnBrk="0" hangingPunct="0">
              <a:buClr>
                <a:srgbClr val="000000"/>
              </a:buClr>
              <a:buSzPct val="100000"/>
              <a:buFont typeface="Times New Roman" pitchFamily="16" charset="0"/>
              <a:buNone/>
              <a:defRPr/>
            </a:pPr>
            <a:endParaRPr lang="en-US">
              <a:latin typeface="Times New Roman" pitchFamily="16" charset="0"/>
              <a:ea typeface="MS Gothic" charset="-128"/>
            </a:endParaRPr>
          </a:p>
        </p:txBody>
      </p:sp>
      <p:sp>
        <p:nvSpPr>
          <p:cNvPr id="2050" name="AutoShape 2"/>
          <p:cNvSpPr>
            <a:spLocks noChangeArrowheads="1"/>
          </p:cNvSpPr>
          <p:nvPr/>
        </p:nvSpPr>
        <p:spPr bwMode="auto">
          <a:xfrm>
            <a:off x="0" y="0"/>
            <a:ext cx="6735763" cy="9866313"/>
          </a:xfrm>
          <a:prstGeom prst="roundRect">
            <a:avLst>
              <a:gd name="adj" fmla="val 23"/>
            </a:avLst>
          </a:prstGeom>
          <a:solidFill>
            <a:srgbClr val="FFFFFF"/>
          </a:solidFill>
          <a:ln w="9525">
            <a:noFill/>
            <a:round/>
            <a:headEnd/>
            <a:tailEnd/>
          </a:ln>
          <a:effectLst/>
        </p:spPr>
        <p:txBody>
          <a:bodyPr wrap="none" anchor="ctr"/>
          <a:lstStyle/>
          <a:p>
            <a:pPr eaLnBrk="0" hangingPunct="0">
              <a:buClr>
                <a:srgbClr val="000000"/>
              </a:buClr>
              <a:buSzPct val="100000"/>
              <a:buFont typeface="Times New Roman" pitchFamily="16" charset="0"/>
              <a:buNone/>
              <a:defRPr/>
            </a:pPr>
            <a:endParaRPr lang="en-US">
              <a:latin typeface="Times New Roman" pitchFamily="16" charset="0"/>
              <a:ea typeface="MS Gothic" charset="-128"/>
            </a:endParaRPr>
          </a:p>
        </p:txBody>
      </p:sp>
      <p:sp>
        <p:nvSpPr>
          <p:cNvPr id="2051" name="AutoShape 3"/>
          <p:cNvSpPr>
            <a:spLocks noChangeArrowheads="1"/>
          </p:cNvSpPr>
          <p:nvPr/>
        </p:nvSpPr>
        <p:spPr bwMode="auto">
          <a:xfrm>
            <a:off x="0" y="0"/>
            <a:ext cx="6735763" cy="9866313"/>
          </a:xfrm>
          <a:prstGeom prst="roundRect">
            <a:avLst>
              <a:gd name="adj" fmla="val 23"/>
            </a:avLst>
          </a:prstGeom>
          <a:solidFill>
            <a:srgbClr val="FFFFFF"/>
          </a:solidFill>
          <a:ln w="9525">
            <a:noFill/>
            <a:round/>
            <a:headEnd/>
            <a:tailEnd/>
          </a:ln>
          <a:effectLst/>
        </p:spPr>
        <p:txBody>
          <a:bodyPr wrap="none" anchor="ctr"/>
          <a:lstStyle/>
          <a:p>
            <a:pPr eaLnBrk="0" hangingPunct="0">
              <a:buClr>
                <a:srgbClr val="000000"/>
              </a:buClr>
              <a:buSzPct val="100000"/>
              <a:buFont typeface="Times New Roman" pitchFamily="16" charset="0"/>
              <a:buNone/>
              <a:defRPr/>
            </a:pPr>
            <a:endParaRPr lang="en-US">
              <a:latin typeface="Times New Roman" pitchFamily="16" charset="0"/>
              <a:ea typeface="MS Gothic" charset="-128"/>
            </a:endParaRPr>
          </a:p>
        </p:txBody>
      </p:sp>
      <p:sp>
        <p:nvSpPr>
          <p:cNvPr id="2052" name="AutoShape 4"/>
          <p:cNvSpPr>
            <a:spLocks noChangeArrowheads="1"/>
          </p:cNvSpPr>
          <p:nvPr/>
        </p:nvSpPr>
        <p:spPr bwMode="auto">
          <a:xfrm>
            <a:off x="0" y="0"/>
            <a:ext cx="6735763" cy="9866313"/>
          </a:xfrm>
          <a:prstGeom prst="roundRect">
            <a:avLst>
              <a:gd name="adj" fmla="val 23"/>
            </a:avLst>
          </a:prstGeom>
          <a:solidFill>
            <a:srgbClr val="FFFFFF"/>
          </a:solidFill>
          <a:ln w="9525">
            <a:noFill/>
            <a:round/>
            <a:headEnd/>
            <a:tailEnd/>
          </a:ln>
          <a:effectLst/>
        </p:spPr>
        <p:txBody>
          <a:bodyPr wrap="none" anchor="ctr"/>
          <a:lstStyle/>
          <a:p>
            <a:pPr eaLnBrk="0" hangingPunct="0">
              <a:buClr>
                <a:srgbClr val="000000"/>
              </a:buClr>
              <a:buSzPct val="100000"/>
              <a:buFont typeface="Times New Roman" pitchFamily="16" charset="0"/>
              <a:buNone/>
              <a:defRPr/>
            </a:pPr>
            <a:endParaRPr lang="en-US">
              <a:latin typeface="Times New Roman" pitchFamily="16" charset="0"/>
              <a:ea typeface="MS Gothic" charset="-128"/>
            </a:endParaRPr>
          </a:p>
        </p:txBody>
      </p:sp>
      <p:sp>
        <p:nvSpPr>
          <p:cNvPr id="2053" name="AutoShape 5"/>
          <p:cNvSpPr>
            <a:spLocks noChangeArrowheads="1"/>
          </p:cNvSpPr>
          <p:nvPr/>
        </p:nvSpPr>
        <p:spPr bwMode="auto">
          <a:xfrm>
            <a:off x="0" y="0"/>
            <a:ext cx="6735763" cy="9866313"/>
          </a:xfrm>
          <a:prstGeom prst="roundRect">
            <a:avLst>
              <a:gd name="adj" fmla="val 23"/>
            </a:avLst>
          </a:prstGeom>
          <a:solidFill>
            <a:srgbClr val="FFFFFF"/>
          </a:solidFill>
          <a:ln w="9525">
            <a:noFill/>
            <a:round/>
            <a:headEnd/>
            <a:tailEnd/>
          </a:ln>
          <a:effectLst/>
        </p:spPr>
        <p:txBody>
          <a:bodyPr wrap="none" anchor="ctr"/>
          <a:lstStyle/>
          <a:p>
            <a:pPr eaLnBrk="0" hangingPunct="0">
              <a:buClr>
                <a:srgbClr val="000000"/>
              </a:buClr>
              <a:buSzPct val="100000"/>
              <a:buFont typeface="Times New Roman" pitchFamily="16" charset="0"/>
              <a:buNone/>
              <a:defRPr/>
            </a:pPr>
            <a:endParaRPr lang="en-US">
              <a:latin typeface="Times New Roman" pitchFamily="16" charset="0"/>
              <a:ea typeface="MS Gothic" charset="-128"/>
            </a:endParaRPr>
          </a:p>
        </p:txBody>
      </p:sp>
      <p:sp>
        <p:nvSpPr>
          <p:cNvPr id="2054" name="AutoShape 6"/>
          <p:cNvSpPr>
            <a:spLocks noChangeArrowheads="1"/>
          </p:cNvSpPr>
          <p:nvPr/>
        </p:nvSpPr>
        <p:spPr bwMode="auto">
          <a:xfrm>
            <a:off x="0" y="0"/>
            <a:ext cx="6735763" cy="9866313"/>
          </a:xfrm>
          <a:prstGeom prst="roundRect">
            <a:avLst>
              <a:gd name="adj" fmla="val 23"/>
            </a:avLst>
          </a:prstGeom>
          <a:solidFill>
            <a:srgbClr val="FFFFFF"/>
          </a:solidFill>
          <a:ln w="9525">
            <a:noFill/>
            <a:round/>
            <a:headEnd/>
            <a:tailEnd/>
          </a:ln>
          <a:effectLst/>
        </p:spPr>
        <p:txBody>
          <a:bodyPr wrap="none" anchor="ctr"/>
          <a:lstStyle/>
          <a:p>
            <a:pPr eaLnBrk="0" hangingPunct="0">
              <a:buClr>
                <a:srgbClr val="000000"/>
              </a:buClr>
              <a:buSzPct val="100000"/>
              <a:buFont typeface="Times New Roman" pitchFamily="16" charset="0"/>
              <a:buNone/>
              <a:defRPr/>
            </a:pPr>
            <a:endParaRPr lang="en-US">
              <a:latin typeface="Times New Roman" pitchFamily="16" charset="0"/>
              <a:ea typeface="MS Gothic" charset="-128"/>
            </a:endParaRPr>
          </a:p>
        </p:txBody>
      </p:sp>
      <p:sp>
        <p:nvSpPr>
          <p:cNvPr id="2055" name="Text Box 7"/>
          <p:cNvSpPr txBox="1">
            <a:spLocks noChangeArrowheads="1"/>
          </p:cNvSpPr>
          <p:nvPr/>
        </p:nvSpPr>
        <p:spPr bwMode="auto">
          <a:xfrm>
            <a:off x="0" y="0"/>
            <a:ext cx="2919413" cy="495300"/>
          </a:xfrm>
          <a:prstGeom prst="rect">
            <a:avLst/>
          </a:prstGeom>
          <a:noFill/>
          <a:ln w="9525">
            <a:noFill/>
            <a:round/>
            <a:headEnd/>
            <a:tailEnd/>
          </a:ln>
          <a:effectLst/>
        </p:spPr>
        <p:txBody>
          <a:bodyPr wrap="none" anchor="ctr"/>
          <a:lstStyle/>
          <a:p>
            <a:pPr eaLnBrk="0" hangingPunct="0">
              <a:buClr>
                <a:srgbClr val="000000"/>
              </a:buClr>
              <a:buSzPct val="100000"/>
              <a:buFont typeface="Times New Roman" pitchFamily="16" charset="0"/>
              <a:buNone/>
              <a:defRPr/>
            </a:pPr>
            <a:endParaRPr lang="en-US">
              <a:latin typeface="Times New Roman" pitchFamily="16" charset="0"/>
              <a:ea typeface="MS Gothic" charset="-128"/>
            </a:endParaRPr>
          </a:p>
        </p:txBody>
      </p:sp>
      <p:sp>
        <p:nvSpPr>
          <p:cNvPr id="2056" name="Text Box 8"/>
          <p:cNvSpPr txBox="1">
            <a:spLocks noChangeArrowheads="1"/>
          </p:cNvSpPr>
          <p:nvPr/>
        </p:nvSpPr>
        <p:spPr bwMode="auto">
          <a:xfrm>
            <a:off x="3816350" y="0"/>
            <a:ext cx="2919413" cy="495300"/>
          </a:xfrm>
          <a:prstGeom prst="rect">
            <a:avLst/>
          </a:prstGeom>
          <a:noFill/>
          <a:ln w="9525">
            <a:noFill/>
            <a:round/>
            <a:headEnd/>
            <a:tailEnd/>
          </a:ln>
          <a:effectLst/>
        </p:spPr>
        <p:txBody>
          <a:bodyPr wrap="none" anchor="ctr"/>
          <a:lstStyle/>
          <a:p>
            <a:pPr eaLnBrk="0" hangingPunct="0">
              <a:buClr>
                <a:srgbClr val="000000"/>
              </a:buClr>
              <a:buSzPct val="100000"/>
              <a:buFont typeface="Times New Roman" pitchFamily="16" charset="0"/>
              <a:buNone/>
              <a:defRPr/>
            </a:pPr>
            <a:endParaRPr lang="en-US">
              <a:latin typeface="Times New Roman" pitchFamily="16" charset="0"/>
              <a:ea typeface="MS Gothic" charset="-128"/>
            </a:endParaRPr>
          </a:p>
        </p:txBody>
      </p:sp>
      <p:sp>
        <p:nvSpPr>
          <p:cNvPr id="22538" name="Rectangle 9"/>
          <p:cNvSpPr>
            <a:spLocks noGrp="1" noRot="1" noChangeAspect="1" noChangeArrowheads="1"/>
          </p:cNvSpPr>
          <p:nvPr>
            <p:ph type="sldImg"/>
          </p:nvPr>
        </p:nvSpPr>
        <p:spPr bwMode="auto">
          <a:xfrm>
            <a:off x="904875" y="739775"/>
            <a:ext cx="4921250" cy="3690938"/>
          </a:xfrm>
          <a:prstGeom prst="rect">
            <a:avLst/>
          </a:prstGeom>
          <a:noFill/>
          <a:ln w="9360">
            <a:solidFill>
              <a:srgbClr val="000000"/>
            </a:solidFill>
            <a:miter lim="800000"/>
            <a:headEnd/>
            <a:tailEnd/>
          </a:ln>
        </p:spPr>
      </p:sp>
      <p:sp>
        <p:nvSpPr>
          <p:cNvPr id="2058" name="Rectangle 10"/>
          <p:cNvSpPr>
            <a:spLocks noGrp="1" noChangeArrowheads="1"/>
          </p:cNvSpPr>
          <p:nvPr>
            <p:ph type="body"/>
          </p:nvPr>
        </p:nvSpPr>
        <p:spPr bwMode="auto">
          <a:xfrm>
            <a:off x="898525" y="4687888"/>
            <a:ext cx="4929188" cy="4427537"/>
          </a:xfrm>
          <a:prstGeom prst="rect">
            <a:avLst/>
          </a:prstGeom>
          <a:noFill/>
          <a:ln w="9525">
            <a:noFill/>
            <a:round/>
            <a:headEnd/>
            <a:tailEnd/>
          </a:ln>
          <a:effectLst/>
        </p:spPr>
        <p:txBody>
          <a:bodyPr vert="horz" wrap="square" lIns="77760" tIns="38880" rIns="77760" bIns="38880" numCol="1" anchor="t" anchorCtr="0" compatLnSpc="1">
            <a:prstTxWarp prst="textNoShape">
              <a:avLst/>
            </a:prstTxWarp>
          </a:bodyPr>
          <a:lstStyle/>
          <a:p>
            <a:pPr lvl="0"/>
            <a:endParaRPr lang="en-US" noProof="0" smtClean="0"/>
          </a:p>
        </p:txBody>
      </p:sp>
      <p:sp>
        <p:nvSpPr>
          <p:cNvPr id="2059" name="Text Box 11"/>
          <p:cNvSpPr txBox="1">
            <a:spLocks noChangeArrowheads="1"/>
          </p:cNvSpPr>
          <p:nvPr/>
        </p:nvSpPr>
        <p:spPr bwMode="auto">
          <a:xfrm>
            <a:off x="0" y="9369425"/>
            <a:ext cx="2919413" cy="495300"/>
          </a:xfrm>
          <a:prstGeom prst="rect">
            <a:avLst/>
          </a:prstGeom>
          <a:noFill/>
          <a:ln w="9525">
            <a:noFill/>
            <a:round/>
            <a:headEnd/>
            <a:tailEnd/>
          </a:ln>
          <a:effectLst/>
        </p:spPr>
        <p:txBody>
          <a:bodyPr wrap="none" anchor="ctr"/>
          <a:lstStyle/>
          <a:p>
            <a:pPr eaLnBrk="0" hangingPunct="0">
              <a:buClr>
                <a:srgbClr val="000000"/>
              </a:buClr>
              <a:buSzPct val="100000"/>
              <a:buFont typeface="Times New Roman" pitchFamily="16" charset="0"/>
              <a:buNone/>
              <a:defRPr/>
            </a:pPr>
            <a:endParaRPr lang="en-US">
              <a:latin typeface="Times New Roman" pitchFamily="16" charset="0"/>
              <a:ea typeface="MS Gothic" charset="-128"/>
            </a:endParaRPr>
          </a:p>
        </p:txBody>
      </p:sp>
      <p:sp>
        <p:nvSpPr>
          <p:cNvPr id="2060" name="Rectangle 12"/>
          <p:cNvSpPr>
            <a:spLocks noGrp="1" noChangeArrowheads="1"/>
          </p:cNvSpPr>
          <p:nvPr>
            <p:ph type="sldNum"/>
          </p:nvPr>
        </p:nvSpPr>
        <p:spPr bwMode="auto">
          <a:xfrm>
            <a:off x="3816350" y="9369425"/>
            <a:ext cx="2909888" cy="485775"/>
          </a:xfrm>
          <a:prstGeom prst="rect">
            <a:avLst/>
          </a:prstGeom>
          <a:noFill/>
          <a:ln w="9525">
            <a:noFill/>
            <a:round/>
            <a:headEnd/>
            <a:tailEnd/>
          </a:ln>
          <a:effectLst/>
        </p:spPr>
        <p:txBody>
          <a:bodyPr vert="horz" wrap="square" lIns="77760" tIns="38880" rIns="77760" bIns="38880" numCol="1" anchor="b" anchorCtr="0" compatLnSpc="1">
            <a:prstTxWarp prst="textNoShape">
              <a:avLst/>
            </a:prstTxWarp>
          </a:bodyPr>
          <a:lstStyle>
            <a:lvl1pPr algn="r" eaLnBrk="0" hangingPunct="0">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Times New Roman" pitchFamily="16" charset="0"/>
                <a:ea typeface="MS Gothic" charset="-128"/>
                <a:cs typeface="Lucida Sans Unicode" charset="0"/>
              </a:defRPr>
            </a:lvl1pPr>
          </a:lstStyle>
          <a:p>
            <a:pPr>
              <a:defRPr/>
            </a:pPr>
            <a:fld id="{1DAE6FBB-A30A-4507-B72E-B68FF52BA094}" type="slidenum">
              <a:rPr lang="en-US"/>
              <a:pPr>
                <a:defRPr/>
              </a:pPr>
              <a:t>‹#›</a:t>
            </a:fld>
            <a:endParaRPr lang="en-US"/>
          </a:p>
        </p:txBody>
      </p:sp>
    </p:spTree>
    <p:extLst>
      <p:ext uri="{BB962C8B-B14F-4D97-AF65-F5344CB8AC3E}">
        <p14:creationId xmlns:p14="http://schemas.microsoft.com/office/powerpoint/2010/main" val="391378175"/>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12"/>
          <p:cNvSpPr>
            <a:spLocks noGrp="1" noChangeArrowheads="1"/>
          </p:cNvSpPr>
          <p:nvPr>
            <p:ph type="sldNum" sz="quarter"/>
          </p:nvPr>
        </p:nvSpPr>
        <p:spPr>
          <a:noFill/>
        </p:spPr>
        <p:txBody>
          <a:bodyPr/>
          <a:lstStyle/>
          <a:p>
            <a:pPr>
              <a:buFont typeface="Times New Roman" pitchFamily="18" charset="0"/>
              <a:buNone/>
            </a:pPr>
            <a:fld id="{8D99C7FC-0382-4C43-AD8B-FD038B2AFE46}" type="slidenum">
              <a:rPr lang="en-US" smtClean="0">
                <a:latin typeface="Times New Roman" pitchFamily="18" charset="0"/>
                <a:ea typeface="MS Gothic" pitchFamily="49" charset="-128"/>
                <a:cs typeface="Lucida Sans Unicode" pitchFamily="34" charset="0"/>
              </a:rPr>
              <a:pPr>
                <a:buFont typeface="Times New Roman" pitchFamily="18" charset="0"/>
                <a:buNone/>
              </a:pPr>
              <a:t>1</a:t>
            </a:fld>
            <a:endParaRPr lang="en-US" smtClean="0">
              <a:latin typeface="Times New Roman" pitchFamily="18" charset="0"/>
              <a:ea typeface="MS Gothic" pitchFamily="49" charset="-128"/>
              <a:cs typeface="Lucida Sans Unicode" pitchFamily="34" charset="0"/>
            </a:endParaRPr>
          </a:p>
        </p:txBody>
      </p:sp>
      <p:sp>
        <p:nvSpPr>
          <p:cNvPr id="23555" name="Text Box 1"/>
          <p:cNvSpPr txBox="1">
            <a:spLocks noChangeArrowheads="1"/>
          </p:cNvSpPr>
          <p:nvPr/>
        </p:nvSpPr>
        <p:spPr bwMode="auto">
          <a:xfrm>
            <a:off x="3816350" y="9369425"/>
            <a:ext cx="2911475" cy="487363"/>
          </a:xfrm>
          <a:prstGeom prst="rect">
            <a:avLst/>
          </a:prstGeom>
          <a:noFill/>
          <a:ln w="9525">
            <a:noFill/>
            <a:round/>
            <a:headEnd/>
            <a:tailEnd/>
          </a:ln>
        </p:spPr>
        <p:txBody>
          <a:bodyPr lIns="77760" tIns="38880" rIns="77760" bIns="38880" anchor="b"/>
          <a:lstStyle/>
          <a:p>
            <a:pPr algn="r" eaLnBrk="0" hangingPunct="0">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CFDD47A6-1A3A-4FFE-9F9D-24E200693E52}" type="slidenum">
              <a:rPr lang="en-US" sz="1000">
                <a:solidFill>
                  <a:srgbClr val="000000"/>
                </a:solidFill>
                <a:cs typeface="Lucida Sans Unicode" pitchFamily="34" charset="0"/>
              </a:rPr>
              <a:pPr algn="r" eaLnBrk="0" hangingPunct="0">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a:t>
            </a:fld>
            <a:endParaRPr lang="en-US" sz="1000">
              <a:solidFill>
                <a:srgbClr val="000000"/>
              </a:solidFill>
              <a:cs typeface="Lucida Sans Unicode" pitchFamily="34" charset="0"/>
            </a:endParaRPr>
          </a:p>
        </p:txBody>
      </p:sp>
      <p:sp>
        <p:nvSpPr>
          <p:cNvPr id="23556" name="Text Box 2"/>
          <p:cNvSpPr txBox="1">
            <a:spLocks noChangeArrowheads="1"/>
          </p:cNvSpPr>
          <p:nvPr/>
        </p:nvSpPr>
        <p:spPr bwMode="auto">
          <a:xfrm>
            <a:off x="3816350" y="9369425"/>
            <a:ext cx="2919413" cy="495300"/>
          </a:xfrm>
          <a:prstGeom prst="rect">
            <a:avLst/>
          </a:prstGeom>
          <a:noFill/>
          <a:ln w="9525">
            <a:noFill/>
            <a:round/>
            <a:headEnd/>
            <a:tailEnd/>
          </a:ln>
        </p:spPr>
        <p:txBody>
          <a:bodyPr lIns="77760" tIns="38880" rIns="77760" bIns="38880" anchor="b"/>
          <a:lstStyle/>
          <a:p>
            <a:pPr algn="r" eaLnBrk="0" hangingPunct="0">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1290C72-5494-4437-936D-B3888AF92D02}" type="slidenum">
              <a:rPr lang="en-US" sz="1000">
                <a:solidFill>
                  <a:srgbClr val="000000"/>
                </a:solidFill>
              </a:rPr>
              <a:pPr algn="r" eaLnBrk="0" hangingPunct="0">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a:t>
            </a:fld>
            <a:endParaRPr lang="en-US" sz="1000">
              <a:solidFill>
                <a:srgbClr val="000000"/>
              </a:solidFill>
            </a:endParaRPr>
          </a:p>
        </p:txBody>
      </p:sp>
      <p:sp>
        <p:nvSpPr>
          <p:cNvPr id="23557" name="Text Box 3"/>
          <p:cNvSpPr txBox="1">
            <a:spLocks noChangeArrowheads="1"/>
          </p:cNvSpPr>
          <p:nvPr/>
        </p:nvSpPr>
        <p:spPr bwMode="auto">
          <a:xfrm>
            <a:off x="558800" y="760413"/>
            <a:ext cx="5338763" cy="3697287"/>
          </a:xfrm>
          <a:prstGeom prst="rect">
            <a:avLst/>
          </a:prstGeom>
          <a:solidFill>
            <a:srgbClr val="FFFFFF"/>
          </a:solidFill>
          <a:ln w="9360">
            <a:solidFill>
              <a:srgbClr val="000000"/>
            </a:solidFill>
            <a:miter lim="800000"/>
            <a:headEnd/>
            <a:tailEnd/>
          </a:ln>
        </p:spPr>
        <p:txBody>
          <a:bodyPr wrap="none" anchor="ctr"/>
          <a:lstStyle/>
          <a:p>
            <a:pPr eaLnBrk="0" hangingPunct="0">
              <a:buClr>
                <a:srgbClr val="000000"/>
              </a:buClr>
              <a:buSzPct val="100000"/>
              <a:buFont typeface="Times New Roman" pitchFamily="18" charset="0"/>
              <a:buNone/>
            </a:pPr>
            <a:endParaRPr lang="en-US"/>
          </a:p>
        </p:txBody>
      </p:sp>
      <p:sp>
        <p:nvSpPr>
          <p:cNvPr id="23558" name="Text Box 4"/>
          <p:cNvSpPr>
            <a:spLocks noGrp="1" noChangeArrowheads="1"/>
          </p:cNvSpPr>
          <p:nvPr>
            <p:ph type="body"/>
          </p:nvPr>
        </p:nvSpPr>
        <p:spPr>
          <a:xfrm>
            <a:off x="898525" y="4687888"/>
            <a:ext cx="4938713" cy="4437062"/>
          </a:xfrm>
          <a:noFill/>
          <a:ln/>
        </p:spPr>
        <p:txBody>
          <a:bodyPr/>
          <a:lstStyle/>
          <a:p>
            <a: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smtClean="0">
                <a:latin typeface="Times New Roman" pitchFamily="18" charset="0"/>
                <a:ea typeface="MS Gothic" pitchFamily="49" charset="-128"/>
              </a:rPr>
              <a:t/>
            </a:r>
            <a:br>
              <a:rPr lang="en-US" sz="1600" smtClean="0">
                <a:latin typeface="Times New Roman" pitchFamily="18" charset="0"/>
                <a:ea typeface="MS Gothic" pitchFamily="49" charset="-128"/>
              </a:rPr>
            </a:br>
            <a:endParaRPr lang="en-US" sz="1600" smtClean="0">
              <a:latin typeface="Times New Roman" pitchFamily="18" charset="0"/>
              <a:ea typeface="MS Gothic" pitchFamily="49"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904875" y="739775"/>
            <a:ext cx="4921250" cy="3690938"/>
          </a:xfrm>
          <a:ln/>
        </p:spPr>
      </p:sp>
      <p:sp>
        <p:nvSpPr>
          <p:cNvPr id="32771" name="Notes Placeholder 2"/>
          <p:cNvSpPr>
            <a:spLocks noGrp="1"/>
          </p:cNvSpPr>
          <p:nvPr>
            <p:ph type="body" idx="1"/>
          </p:nvPr>
        </p:nvSpPr>
        <p:spPr>
          <a:noFill/>
          <a:ln/>
        </p:spPr>
        <p:txBody>
          <a:bodyPr/>
          <a:lstStyle/>
          <a:p>
            <a:pPr eaLnBrk="1" hangingPunct="1">
              <a:spcBef>
                <a:spcPct val="0"/>
              </a:spcBef>
            </a:pPr>
            <a:r>
              <a:rPr lang="en-US" dirty="0" smtClean="0">
                <a:latin typeface="Times New Roman" pitchFamily="18" charset="0"/>
                <a:cs typeface="Times New Roman" pitchFamily="18" charset="0"/>
              </a:rPr>
              <a:t>We</a:t>
            </a:r>
            <a:r>
              <a:rPr lang="en-US" baseline="0" dirty="0" smtClean="0">
                <a:latin typeface="Times New Roman" pitchFamily="18" charset="0"/>
                <a:cs typeface="Times New Roman" pitchFamily="18" charset="0"/>
              </a:rPr>
              <a:t> of course recognize that how we build cities is central to combating climate change and that the private sector plays a huge role in this sector. </a:t>
            </a:r>
          </a:p>
          <a:p>
            <a:pPr eaLnBrk="1" hangingPunct="1">
              <a:spcBef>
                <a:spcPct val="0"/>
              </a:spcBef>
            </a:pPr>
            <a:endParaRPr lang="en-US" baseline="0" dirty="0" smtClean="0">
              <a:latin typeface="Times New Roman" pitchFamily="18" charset="0"/>
              <a:cs typeface="Times New Roman" pitchFamily="18" charset="0"/>
            </a:endParaRPr>
          </a:p>
          <a:p>
            <a:pPr eaLnBrk="1" hangingPunct="1">
              <a:spcBef>
                <a:spcPct val="0"/>
              </a:spcBef>
            </a:pPr>
            <a:r>
              <a:rPr lang="en-US" baseline="0" dirty="0" smtClean="0">
                <a:latin typeface="Times New Roman" pitchFamily="18" charset="0"/>
                <a:cs typeface="Times New Roman" pitchFamily="18" charset="0"/>
              </a:rPr>
              <a:t>(Bullet 1)</a:t>
            </a:r>
          </a:p>
          <a:p>
            <a:pPr eaLnBrk="1" hangingPunct="1">
              <a:spcBef>
                <a:spcPct val="0"/>
              </a:spcBef>
            </a:pPr>
            <a:r>
              <a:rPr lang="en-US" baseline="0" dirty="0" smtClean="0">
                <a:latin typeface="Times New Roman" pitchFamily="18" charset="0"/>
                <a:cs typeface="Times New Roman" pitchFamily="18" charset="0"/>
              </a:rPr>
              <a:t>One of our major programs in this area is the</a:t>
            </a:r>
            <a:r>
              <a:rPr lang="en-US" dirty="0" smtClean="0">
                <a:latin typeface="Times New Roman" pitchFamily="18" charset="0"/>
                <a:cs typeface="Times New Roman" pitchFamily="18" charset="0"/>
              </a:rPr>
              <a:t> Sustainable Building and Climate Initiative  which promotes partnership of major public and private sector stakeholders in the building sector, working to promote sustainable building policies and practices worldwide. Partners include material industries, architecture firms, building technologies and air-conditioning companies, local authorities such as in Montreal, Sao Paolo, Madrid. We have over 18 private</a:t>
            </a:r>
            <a:r>
              <a:rPr lang="en-US" baseline="0" dirty="0" smtClean="0">
                <a:latin typeface="Times New Roman" pitchFamily="18" charset="0"/>
                <a:cs typeface="Times New Roman" pitchFamily="18" charset="0"/>
              </a:rPr>
              <a:t> sector partners including big companies all over the world.</a:t>
            </a:r>
            <a:endParaRPr lang="en-US" dirty="0" smtClean="0">
              <a:latin typeface="Times New Roman" pitchFamily="18" charset="0"/>
              <a:cs typeface="Times New Roman" pitchFamily="18" charset="0"/>
            </a:endParaRPr>
          </a:p>
          <a:p>
            <a:pPr eaLnBrk="1" hangingPunct="1">
              <a:spcBef>
                <a:spcPct val="0"/>
              </a:spcBef>
            </a:pPr>
            <a:endParaRPr lang="en-US" dirty="0" smtClean="0">
              <a:latin typeface="Times New Roman" pitchFamily="18" charset="0"/>
              <a:cs typeface="Times New Roman" pitchFamily="18" charset="0"/>
            </a:endParaRPr>
          </a:p>
          <a:p>
            <a:pPr eaLnBrk="1" hangingPunct="1">
              <a:spcBef>
                <a:spcPct val="0"/>
              </a:spcBef>
            </a:pPr>
            <a:r>
              <a:rPr lang="en-US" dirty="0" smtClean="0">
                <a:latin typeface="Times New Roman" pitchFamily="18" charset="0"/>
                <a:cs typeface="Times New Roman" pitchFamily="18" charset="0"/>
              </a:rPr>
              <a:t>(Bullet 2)</a:t>
            </a:r>
          </a:p>
          <a:p>
            <a:pPr eaLnBrk="1" hangingPunct="1">
              <a:spcBef>
                <a:spcPct val="0"/>
              </a:spcBef>
            </a:pPr>
            <a:r>
              <a:rPr lang="en-US" dirty="0" smtClean="0">
                <a:latin typeface="Times New Roman" pitchFamily="18" charset="0"/>
                <a:cs typeface="Times New Roman" pitchFamily="18" charset="0"/>
              </a:rPr>
              <a:t>Drawing</a:t>
            </a:r>
            <a:r>
              <a:rPr lang="en-US" baseline="0" dirty="0" smtClean="0">
                <a:latin typeface="Times New Roman" pitchFamily="18" charset="0"/>
                <a:cs typeface="Times New Roman" pitchFamily="18" charset="0"/>
              </a:rPr>
              <a:t> on </a:t>
            </a:r>
            <a:r>
              <a:rPr lang="en-US" dirty="0" smtClean="0">
                <a:latin typeface="Times New Roman" pitchFamily="18" charset="0"/>
                <a:cs typeface="Times New Roman" pitchFamily="18" charset="0"/>
              </a:rPr>
              <a:t>UNEP’s unique capacity to provide a global platform for collective action,</a:t>
            </a:r>
            <a:r>
              <a:rPr lang="en-US" baseline="0" dirty="0" smtClean="0">
                <a:latin typeface="Times New Roman" pitchFamily="18" charset="0"/>
                <a:cs typeface="Times New Roman" pitchFamily="18" charset="0"/>
              </a:rPr>
              <a:t>  the SBCI brings together </a:t>
            </a:r>
            <a:r>
              <a:rPr lang="en-US" dirty="0" smtClean="0">
                <a:latin typeface="Times New Roman" pitchFamily="18" charset="0"/>
                <a:cs typeface="Times New Roman" pitchFamily="18" charset="0"/>
              </a:rPr>
              <a:t>the building sector stakeholders. It provides common voice for them on sustainable buildings and climate change. </a:t>
            </a:r>
          </a:p>
          <a:p>
            <a:pPr eaLnBrk="1" hangingPunct="1">
              <a:spcBef>
                <a:spcPct val="0"/>
              </a:spcBef>
            </a:pPr>
            <a:endParaRPr lang="en-US" dirty="0" smtClean="0">
              <a:latin typeface="Times New Roman" pitchFamily="18" charset="0"/>
              <a:cs typeface="Times New Roman" pitchFamily="18" charset="0"/>
            </a:endParaRPr>
          </a:p>
          <a:p>
            <a:pPr eaLnBrk="1" hangingPunct="1">
              <a:spcBef>
                <a:spcPct val="0"/>
              </a:spcBef>
            </a:pPr>
            <a:r>
              <a:rPr lang="en-US" dirty="0" smtClean="0">
                <a:latin typeface="Times New Roman" pitchFamily="18" charset="0"/>
                <a:cs typeface="Times New Roman" pitchFamily="18" charset="0"/>
              </a:rPr>
              <a:t>(Bullet</a:t>
            </a:r>
            <a:r>
              <a:rPr lang="en-US" baseline="0" dirty="0" smtClean="0">
                <a:latin typeface="Times New Roman" pitchFamily="18" charset="0"/>
                <a:cs typeface="Times New Roman" pitchFamily="18" charset="0"/>
              </a:rPr>
              <a:t> 3)</a:t>
            </a:r>
            <a:endParaRPr lang="en-US" dirty="0" smtClean="0">
              <a:latin typeface="Times New Roman" pitchFamily="18" charset="0"/>
              <a:cs typeface="Times New Roman" pitchFamily="18" charset="0"/>
            </a:endParaRPr>
          </a:p>
          <a:p>
            <a:pPr eaLnBrk="1" hangingPunct="1">
              <a:spcBef>
                <a:spcPct val="0"/>
              </a:spcBef>
            </a:pPr>
            <a:r>
              <a:rPr lang="en-US" dirty="0" smtClean="0">
                <a:latin typeface="Times New Roman" pitchFamily="18" charset="0"/>
                <a:cs typeface="Times New Roman" pitchFamily="18" charset="0"/>
              </a:rPr>
              <a:t>The </a:t>
            </a:r>
            <a:r>
              <a:rPr lang="en-US" b="1" dirty="0" smtClean="0">
                <a:latin typeface="Times New Roman" pitchFamily="18" charset="0"/>
              </a:rPr>
              <a:t>Common Carbon Metric </a:t>
            </a:r>
            <a:r>
              <a:rPr lang="en-US" dirty="0" smtClean="0">
                <a:latin typeface="Times New Roman" pitchFamily="18" charset="0"/>
              </a:rPr>
              <a:t>is a tool developed by SBCI.</a:t>
            </a:r>
            <a:r>
              <a:rPr lang="en-US" b="1" dirty="0" smtClean="0">
                <a:latin typeface="Times New Roman" pitchFamily="18" charset="0"/>
              </a:rPr>
              <a:t> </a:t>
            </a:r>
            <a:r>
              <a:rPr lang="en-US" dirty="0" smtClean="0">
                <a:latin typeface="Times New Roman" pitchFamily="18" charset="0"/>
                <a:cs typeface="Times New Roman" pitchFamily="18" charset="0"/>
              </a:rPr>
              <a:t>It is the calculation used to define measurement, reporting, and verification for GHG emissions associated with the operation of buildings types. It is consistent with methods for assessing the environmental performance of buildings used globally </a:t>
            </a:r>
          </a:p>
          <a:p>
            <a:pPr eaLnBrk="1" hangingPunct="1">
              <a:spcBef>
                <a:spcPct val="0"/>
              </a:spcBef>
            </a:pPr>
            <a:endParaRPr lang="en-US" dirty="0" smtClean="0">
              <a:latin typeface="Times New Roman" pitchFamily="18" charset="0"/>
              <a:cs typeface="Times New Roman" pitchFamily="18" charset="0"/>
            </a:endParaRPr>
          </a:p>
          <a:p>
            <a:pPr eaLnBrk="1" hangingPunct="1">
              <a:spcBef>
                <a:spcPct val="0"/>
              </a:spcBef>
            </a:pPr>
            <a:endParaRPr lang="en-US" dirty="0" smtClean="0">
              <a:latin typeface="Times New Roman" pitchFamily="18" charset="0"/>
              <a:cs typeface="Times New Roman" pitchFamily="18" charset="0"/>
            </a:endParaRPr>
          </a:p>
          <a:p>
            <a:pPr eaLnBrk="1" hangingPunct="1">
              <a:spcBef>
                <a:spcPct val="0"/>
              </a:spcBef>
            </a:pPr>
            <a:endParaRPr lang="en-US" dirty="0" smtClean="0">
              <a:latin typeface="Times New Roman" pitchFamily="18" charset="0"/>
              <a:cs typeface="Times New Roman" pitchFamily="18" charset="0"/>
            </a:endParaRPr>
          </a:p>
          <a:p>
            <a:pPr eaLnBrk="1" hangingPunct="1">
              <a:spcBef>
                <a:spcPct val="0"/>
              </a:spcBef>
            </a:pPr>
            <a:endParaRPr lang="en-US" dirty="0" smtClean="0">
              <a:latin typeface="Times New Roman" pitchFamily="18" charset="0"/>
              <a:cs typeface="Times New Roman" pitchFamily="18" charset="0"/>
            </a:endParaRPr>
          </a:p>
        </p:txBody>
      </p:sp>
      <p:sp>
        <p:nvSpPr>
          <p:cNvPr id="32772" name="Slide Number Placeholder 3"/>
          <p:cNvSpPr>
            <a:spLocks noGrp="1"/>
          </p:cNvSpPr>
          <p:nvPr>
            <p:ph type="sldNum" sz="quarter"/>
          </p:nvPr>
        </p:nvSpPr>
        <p:spPr>
          <a:noFill/>
          <a:ln>
            <a:miter lim="800000"/>
          </a:ln>
        </p:spPr>
        <p:txBody>
          <a:bodyPr/>
          <a:lstStyle/>
          <a:p>
            <a:pPr>
              <a:buFont typeface="Times New Roman" pitchFamily="18" charset="0"/>
              <a:buNone/>
            </a:pPr>
            <a:fld id="{D5E402B4-5D00-4D0B-946E-4AD79DC769B1}" type="slidenum">
              <a:rPr lang="en-US" smtClean="0">
                <a:latin typeface="Times New Roman" pitchFamily="18" charset="0"/>
                <a:ea typeface="MS Gothic" pitchFamily="49" charset="-128"/>
                <a:cs typeface="Lucida Sans Unicode" pitchFamily="34" charset="0"/>
              </a:rPr>
              <a:pPr>
                <a:buFont typeface="Times New Roman" pitchFamily="18" charset="0"/>
                <a:buNone/>
              </a:pPr>
              <a:t>10</a:t>
            </a:fld>
            <a:endParaRPr lang="en-US" smtClean="0">
              <a:latin typeface="Times New Roman" pitchFamily="18" charset="0"/>
              <a:ea typeface="MS Gothic" pitchFamily="49" charset="-128"/>
              <a:cs typeface="Lucida Sans Unicode"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904875" y="739775"/>
            <a:ext cx="4921250" cy="3690938"/>
          </a:xfrm>
          <a:ln/>
        </p:spPr>
      </p:sp>
      <p:sp>
        <p:nvSpPr>
          <p:cNvPr id="34819" name="Notes Placeholder 2"/>
          <p:cNvSpPr>
            <a:spLocks noGrp="1"/>
          </p:cNvSpPr>
          <p:nvPr>
            <p:ph type="body" idx="1"/>
          </p:nvPr>
        </p:nvSpPr>
        <p:spPr>
          <a:noFill/>
          <a:ln/>
        </p:spPr>
        <p:txBody>
          <a:bodyPr/>
          <a:lstStyle/>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sz="1200" kern="1200" baseline="0" dirty="0" smtClean="0">
                <a:solidFill>
                  <a:srgbClr val="000000"/>
                </a:solidFill>
                <a:latin typeface="Times New Roman" pitchFamily="16" charset="0"/>
                <a:ea typeface="+mn-ea"/>
                <a:cs typeface="+mn-cs"/>
              </a:rPr>
              <a:t>SS: Now, I hand you over to Sharon for the second part of this presentation.</a:t>
            </a:r>
          </a:p>
          <a:p>
            <a:endParaRPr lang="en-US" dirty="0" smtClean="0">
              <a:latin typeface="Times New Roman" pitchFamily="18" charset="0"/>
            </a:endParaRPr>
          </a:p>
          <a:p>
            <a:r>
              <a:rPr lang="en-US" dirty="0" smtClean="0">
                <a:latin typeface="Times New Roman" pitchFamily="18" charset="0"/>
              </a:rPr>
              <a:t>SG: Thank you </a:t>
            </a:r>
            <a:r>
              <a:rPr lang="en-US" dirty="0" err="1" smtClean="0">
                <a:latin typeface="Times New Roman" pitchFamily="18" charset="0"/>
              </a:rPr>
              <a:t>Soraya</a:t>
            </a:r>
            <a:r>
              <a:rPr lang="en-US" dirty="0" smtClean="0">
                <a:latin typeface="Times New Roman" pitchFamily="18" charset="0"/>
              </a:rPr>
              <a:t>. Good morning ladies and gentlemen.</a:t>
            </a:r>
          </a:p>
        </p:txBody>
      </p:sp>
      <p:sp>
        <p:nvSpPr>
          <p:cNvPr id="34820" name="Slide Number Placeholder 3"/>
          <p:cNvSpPr>
            <a:spLocks noGrp="1"/>
          </p:cNvSpPr>
          <p:nvPr>
            <p:ph type="sldNum" sz="quarter"/>
          </p:nvPr>
        </p:nvSpPr>
        <p:spPr>
          <a:noFill/>
        </p:spPr>
        <p:txBody>
          <a:bodyPr/>
          <a:lstStyle/>
          <a:p>
            <a:pPr>
              <a:buFont typeface="Times New Roman" pitchFamily="18" charset="0"/>
              <a:buNone/>
            </a:pPr>
            <a:fld id="{664BEA18-54C0-4B5B-8ADE-3CB00688B55E}" type="slidenum">
              <a:rPr lang="en-US" smtClean="0">
                <a:latin typeface="Times New Roman" pitchFamily="18" charset="0"/>
                <a:ea typeface="MS Gothic" pitchFamily="49" charset="-128"/>
                <a:cs typeface="Lucida Sans Unicode" pitchFamily="34" charset="0"/>
              </a:rPr>
              <a:pPr>
                <a:buFont typeface="Times New Roman" pitchFamily="18" charset="0"/>
                <a:buNone/>
              </a:pPr>
              <a:t>12</a:t>
            </a:fld>
            <a:endParaRPr lang="en-US" smtClean="0">
              <a:latin typeface="Times New Roman" pitchFamily="18" charset="0"/>
              <a:ea typeface="MS Gothic" pitchFamily="49" charset="-128"/>
              <a:cs typeface="Lucida Sans Unicode"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12"/>
          <p:cNvSpPr>
            <a:spLocks noGrp="1" noChangeArrowheads="1"/>
          </p:cNvSpPr>
          <p:nvPr>
            <p:ph type="sldNum" sz="quarter"/>
          </p:nvPr>
        </p:nvSpPr>
        <p:spPr>
          <a:noFill/>
        </p:spPr>
        <p:txBody>
          <a:bodyPr/>
          <a:lstStyle/>
          <a:p>
            <a:pPr>
              <a:buFont typeface="Times New Roman" pitchFamily="18" charset="0"/>
              <a:buNone/>
            </a:pPr>
            <a:fld id="{C28A282D-9B26-4031-8B03-85DE22252B9B}" type="slidenum">
              <a:rPr lang="en-US" smtClean="0">
                <a:latin typeface="Times New Roman" pitchFamily="18" charset="0"/>
                <a:ea typeface="MS Gothic" pitchFamily="49" charset="-128"/>
                <a:cs typeface="Lucida Sans Unicode" pitchFamily="34" charset="0"/>
              </a:rPr>
              <a:pPr>
                <a:buFont typeface="Times New Roman" pitchFamily="18" charset="0"/>
                <a:buNone/>
              </a:pPr>
              <a:t>13</a:t>
            </a:fld>
            <a:endParaRPr lang="en-US" smtClean="0">
              <a:latin typeface="Times New Roman" pitchFamily="18" charset="0"/>
              <a:ea typeface="MS Gothic" pitchFamily="49" charset="-128"/>
              <a:cs typeface="Lucida Sans Unicode" pitchFamily="34" charset="0"/>
            </a:endParaRPr>
          </a:p>
        </p:txBody>
      </p:sp>
      <p:sp>
        <p:nvSpPr>
          <p:cNvPr id="35843" name="Text Box 1"/>
          <p:cNvSpPr txBox="1">
            <a:spLocks noChangeArrowheads="1"/>
          </p:cNvSpPr>
          <p:nvPr/>
        </p:nvSpPr>
        <p:spPr bwMode="auto">
          <a:xfrm>
            <a:off x="3816350" y="9369425"/>
            <a:ext cx="2911475" cy="487363"/>
          </a:xfrm>
          <a:prstGeom prst="rect">
            <a:avLst/>
          </a:prstGeom>
          <a:noFill/>
          <a:ln w="9525">
            <a:noFill/>
            <a:round/>
            <a:headEnd/>
            <a:tailEnd/>
          </a:ln>
        </p:spPr>
        <p:txBody>
          <a:bodyPr lIns="77760" tIns="38880" rIns="77760" bIns="38880" anchor="b"/>
          <a:lstStyle/>
          <a:p>
            <a:pPr algn="r" eaLnBrk="0" hangingPunct="0">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3222E90A-B8CB-43AF-81F6-68821181BA81}" type="slidenum">
              <a:rPr lang="en-US" sz="1000">
                <a:solidFill>
                  <a:srgbClr val="000000"/>
                </a:solidFill>
                <a:cs typeface="Lucida Sans Unicode" pitchFamily="34" charset="0"/>
              </a:rPr>
              <a:pPr algn="r" eaLnBrk="0" hangingPunct="0">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13</a:t>
            </a:fld>
            <a:endParaRPr lang="en-US" sz="1000">
              <a:solidFill>
                <a:srgbClr val="000000"/>
              </a:solidFill>
              <a:cs typeface="Lucida Sans Unicode" pitchFamily="34" charset="0"/>
            </a:endParaRPr>
          </a:p>
        </p:txBody>
      </p:sp>
      <p:sp>
        <p:nvSpPr>
          <p:cNvPr id="35844" name="Text Box 2"/>
          <p:cNvSpPr txBox="1">
            <a:spLocks noChangeArrowheads="1"/>
          </p:cNvSpPr>
          <p:nvPr/>
        </p:nvSpPr>
        <p:spPr bwMode="auto">
          <a:xfrm>
            <a:off x="3816350" y="9369425"/>
            <a:ext cx="2919413" cy="495300"/>
          </a:xfrm>
          <a:prstGeom prst="rect">
            <a:avLst/>
          </a:prstGeom>
          <a:noFill/>
          <a:ln w="9525">
            <a:noFill/>
            <a:round/>
            <a:headEnd/>
            <a:tailEnd/>
          </a:ln>
        </p:spPr>
        <p:txBody>
          <a:bodyPr lIns="77760" tIns="38880" rIns="77760" bIns="38880" anchor="b"/>
          <a:lstStyle/>
          <a:p>
            <a:pPr algn="r" eaLnBrk="0" hangingPunct="0">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1FDFD4BD-A1DF-42CD-9BE7-0725EA9BB90B}" type="slidenum">
              <a:rPr lang="en-US" sz="1000">
                <a:solidFill>
                  <a:srgbClr val="000000"/>
                </a:solidFill>
              </a:rPr>
              <a:pPr algn="r" eaLnBrk="0" hangingPunct="0">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13</a:t>
            </a:fld>
            <a:endParaRPr lang="en-US" sz="1000">
              <a:solidFill>
                <a:srgbClr val="000000"/>
              </a:solidFill>
            </a:endParaRPr>
          </a:p>
        </p:txBody>
      </p:sp>
      <p:sp>
        <p:nvSpPr>
          <p:cNvPr id="35845" name="Text Box 3"/>
          <p:cNvSpPr txBox="1">
            <a:spLocks noChangeArrowheads="1"/>
          </p:cNvSpPr>
          <p:nvPr/>
        </p:nvSpPr>
        <p:spPr bwMode="auto">
          <a:xfrm>
            <a:off x="700088" y="739775"/>
            <a:ext cx="5340350" cy="3700463"/>
          </a:xfrm>
          <a:prstGeom prst="rect">
            <a:avLst/>
          </a:prstGeom>
          <a:solidFill>
            <a:srgbClr val="FFFFFF"/>
          </a:solidFill>
          <a:ln w="9360">
            <a:solidFill>
              <a:srgbClr val="000000"/>
            </a:solidFill>
            <a:miter lim="800000"/>
            <a:headEnd/>
            <a:tailEnd/>
          </a:ln>
        </p:spPr>
        <p:txBody>
          <a:bodyPr wrap="none" anchor="ctr"/>
          <a:lstStyle/>
          <a:p>
            <a:pPr eaLnBrk="0" hangingPunct="0">
              <a:buClr>
                <a:srgbClr val="000000"/>
              </a:buClr>
              <a:buSzPct val="100000"/>
              <a:buFont typeface="Times New Roman" pitchFamily="18" charset="0"/>
              <a:buNone/>
            </a:pPr>
            <a:endParaRPr lang="en-US"/>
          </a:p>
        </p:txBody>
      </p:sp>
      <p:sp>
        <p:nvSpPr>
          <p:cNvPr id="32774" name="Text Box 4"/>
          <p:cNvSpPr>
            <a:spLocks noGrp="1" noChangeArrowheads="1"/>
          </p:cNvSpPr>
          <p:nvPr>
            <p:ph type="body"/>
          </p:nvPr>
        </p:nvSpPr>
        <p:spPr>
          <a:xfrm>
            <a:off x="898525" y="3190875"/>
            <a:ext cx="4938713" cy="6673850"/>
          </a:xfrm>
          <a:ln/>
        </p:spPr>
        <p:txBody>
          <a:bodyPr/>
          <a:lstStyle/>
          <a:p>
            <a:pPr>
              <a:spcBef>
                <a:spcPts val="9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000" dirty="0" smtClean="0">
                <a:solidFill>
                  <a:schemeClr val="tx1"/>
                </a:solidFill>
                <a:latin typeface="Times New Roman" pitchFamily="18" charset="0"/>
                <a:cs typeface="Times New Roman" pitchFamily="18" charset="0"/>
              </a:rPr>
              <a:t>UNEP is also building strategic partnerships such as the one we have with Cities</a:t>
            </a:r>
            <a:r>
              <a:rPr lang="en-US" sz="1000" baseline="0" dirty="0" smtClean="0">
                <a:solidFill>
                  <a:schemeClr val="tx1"/>
                </a:solidFill>
                <a:latin typeface="Times New Roman" pitchFamily="18" charset="0"/>
                <a:cs typeface="Times New Roman" pitchFamily="18" charset="0"/>
              </a:rPr>
              <a:t> Alliance. The timeline above details the length of our partnership from 2003-present (Note: talk on the slides above)</a:t>
            </a:r>
            <a:endParaRPr lang="en-US" sz="1000" dirty="0" smtClean="0">
              <a:solidFill>
                <a:schemeClr val="tx1"/>
              </a:solidFill>
              <a:latin typeface="Times New Roman" pitchFamily="18" charset="0"/>
              <a:cs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12"/>
          <p:cNvSpPr>
            <a:spLocks noGrp="1" noChangeArrowheads="1"/>
          </p:cNvSpPr>
          <p:nvPr>
            <p:ph type="sldNum" sz="quarter"/>
          </p:nvPr>
        </p:nvSpPr>
        <p:spPr>
          <a:noFill/>
        </p:spPr>
        <p:txBody>
          <a:bodyPr/>
          <a:lstStyle/>
          <a:p>
            <a:pPr>
              <a:buFont typeface="Times New Roman" pitchFamily="18" charset="0"/>
              <a:buNone/>
            </a:pPr>
            <a:fld id="{07A6D360-849F-4509-BF60-D3BCC1F354CF}" type="slidenum">
              <a:rPr lang="en-US" smtClean="0">
                <a:latin typeface="Times New Roman" pitchFamily="18" charset="0"/>
                <a:ea typeface="MS Gothic" pitchFamily="49" charset="-128"/>
                <a:cs typeface="Lucida Sans Unicode" pitchFamily="34" charset="0"/>
              </a:rPr>
              <a:pPr>
                <a:buFont typeface="Times New Roman" pitchFamily="18" charset="0"/>
                <a:buNone/>
              </a:pPr>
              <a:t>14</a:t>
            </a:fld>
            <a:endParaRPr lang="en-US" smtClean="0">
              <a:latin typeface="Times New Roman" pitchFamily="18" charset="0"/>
              <a:ea typeface="MS Gothic" pitchFamily="49" charset="-128"/>
              <a:cs typeface="Lucida Sans Unicode" pitchFamily="34" charset="0"/>
            </a:endParaRPr>
          </a:p>
        </p:txBody>
      </p:sp>
      <p:sp>
        <p:nvSpPr>
          <p:cNvPr id="36867" name="Text Box 1"/>
          <p:cNvSpPr txBox="1">
            <a:spLocks noChangeArrowheads="1"/>
          </p:cNvSpPr>
          <p:nvPr/>
        </p:nvSpPr>
        <p:spPr bwMode="auto">
          <a:xfrm>
            <a:off x="3816350" y="9369425"/>
            <a:ext cx="2911475" cy="487363"/>
          </a:xfrm>
          <a:prstGeom prst="rect">
            <a:avLst/>
          </a:prstGeom>
          <a:noFill/>
          <a:ln w="9525">
            <a:noFill/>
            <a:round/>
            <a:headEnd/>
            <a:tailEnd/>
          </a:ln>
        </p:spPr>
        <p:txBody>
          <a:bodyPr lIns="77760" tIns="38880" rIns="77760" bIns="38880" anchor="b"/>
          <a:lstStyle/>
          <a:p>
            <a:pPr algn="r" eaLnBrk="0" hangingPunct="0">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A4AB0F4A-7B0A-4C27-ACB9-7B54B5E9F743}" type="slidenum">
              <a:rPr lang="en-US" sz="1000">
                <a:solidFill>
                  <a:srgbClr val="000000"/>
                </a:solidFill>
                <a:cs typeface="Lucida Sans Unicode" pitchFamily="34" charset="0"/>
              </a:rPr>
              <a:pPr algn="r" eaLnBrk="0" hangingPunct="0">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14</a:t>
            </a:fld>
            <a:endParaRPr lang="en-US" sz="1000">
              <a:solidFill>
                <a:srgbClr val="000000"/>
              </a:solidFill>
              <a:cs typeface="Lucida Sans Unicode" pitchFamily="34" charset="0"/>
            </a:endParaRPr>
          </a:p>
        </p:txBody>
      </p:sp>
      <p:sp>
        <p:nvSpPr>
          <p:cNvPr id="36868" name="Text Box 2"/>
          <p:cNvSpPr txBox="1">
            <a:spLocks noChangeArrowheads="1"/>
          </p:cNvSpPr>
          <p:nvPr/>
        </p:nvSpPr>
        <p:spPr bwMode="auto">
          <a:xfrm>
            <a:off x="3816350" y="9369425"/>
            <a:ext cx="2919413" cy="495300"/>
          </a:xfrm>
          <a:prstGeom prst="rect">
            <a:avLst/>
          </a:prstGeom>
          <a:noFill/>
          <a:ln w="9525">
            <a:noFill/>
            <a:round/>
            <a:headEnd/>
            <a:tailEnd/>
          </a:ln>
        </p:spPr>
        <p:txBody>
          <a:bodyPr lIns="77760" tIns="38880" rIns="77760" bIns="38880" anchor="b"/>
          <a:lstStyle/>
          <a:p>
            <a:pPr algn="r" eaLnBrk="0" hangingPunct="0">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832C4A3A-76D3-41E9-A4BB-02BAA0E92EF2}" type="slidenum">
              <a:rPr lang="en-US" sz="1000">
                <a:solidFill>
                  <a:srgbClr val="000000"/>
                </a:solidFill>
              </a:rPr>
              <a:pPr algn="r" eaLnBrk="0" hangingPunct="0">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14</a:t>
            </a:fld>
            <a:endParaRPr lang="en-US" sz="1000">
              <a:solidFill>
                <a:srgbClr val="000000"/>
              </a:solidFill>
            </a:endParaRPr>
          </a:p>
        </p:txBody>
      </p:sp>
      <p:sp>
        <p:nvSpPr>
          <p:cNvPr id="36869" name="Text Box 3"/>
          <p:cNvSpPr txBox="1">
            <a:spLocks noChangeArrowheads="1"/>
          </p:cNvSpPr>
          <p:nvPr/>
        </p:nvSpPr>
        <p:spPr bwMode="auto">
          <a:xfrm>
            <a:off x="700088" y="739775"/>
            <a:ext cx="5340350" cy="3700463"/>
          </a:xfrm>
          <a:prstGeom prst="rect">
            <a:avLst/>
          </a:prstGeom>
          <a:solidFill>
            <a:srgbClr val="FFFFFF"/>
          </a:solidFill>
          <a:ln w="9360">
            <a:solidFill>
              <a:srgbClr val="000000"/>
            </a:solidFill>
            <a:miter lim="800000"/>
            <a:headEnd/>
            <a:tailEnd/>
          </a:ln>
        </p:spPr>
        <p:txBody>
          <a:bodyPr wrap="none" anchor="ctr"/>
          <a:lstStyle/>
          <a:p>
            <a:pPr eaLnBrk="0" hangingPunct="0">
              <a:buClr>
                <a:srgbClr val="000000"/>
              </a:buClr>
              <a:buSzPct val="100000"/>
              <a:buFont typeface="Times New Roman" pitchFamily="18" charset="0"/>
              <a:buNone/>
            </a:pPr>
            <a:endParaRPr lang="en-US"/>
          </a:p>
        </p:txBody>
      </p:sp>
      <p:sp>
        <p:nvSpPr>
          <p:cNvPr id="36870" name="Rectangle 4"/>
          <p:cNvSpPr>
            <a:spLocks noGrp="1" noChangeArrowheads="1"/>
          </p:cNvSpPr>
          <p:nvPr>
            <p:ph type="body"/>
          </p:nvPr>
        </p:nvSpPr>
        <p:spPr>
          <a:xfrm>
            <a:off x="898525" y="4687888"/>
            <a:ext cx="4930775" cy="4506912"/>
          </a:xfrm>
          <a:noFill/>
          <a:ln/>
        </p:spPr>
        <p:txBody>
          <a:bodyPr wrap="none" anchor="ctr"/>
          <a:lstStyle/>
          <a:p>
            <a:pPr>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100" dirty="0" smtClean="0">
                <a:solidFill>
                  <a:srgbClr val="3333CC"/>
                </a:solidFill>
                <a:latin typeface="Tahoma" pitchFamily="34" charset="0"/>
                <a:cs typeface="Tahoma" pitchFamily="34" charset="0"/>
              </a:rPr>
              <a:t>CDS</a:t>
            </a:r>
            <a:r>
              <a:rPr lang="en-US" sz="1100" baseline="0" dirty="0" smtClean="0">
                <a:solidFill>
                  <a:srgbClr val="3333CC"/>
                </a:solidFill>
                <a:latin typeface="Tahoma" pitchFamily="34" charset="0"/>
                <a:cs typeface="Tahoma" pitchFamily="34" charset="0"/>
              </a:rPr>
              <a:t> is city planning PLUS</a:t>
            </a:r>
          </a:p>
          <a:p>
            <a:pPr>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1100" dirty="0" smtClean="0">
              <a:solidFill>
                <a:srgbClr val="3333CC"/>
              </a:solidFill>
              <a:latin typeface="Tahoma" pitchFamily="34" charset="0"/>
              <a:cs typeface="Tahoma" pitchFamily="34" charset="0"/>
            </a:endParaRPr>
          </a:p>
          <a:p>
            <a:pPr>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100" dirty="0" smtClean="0">
                <a:solidFill>
                  <a:srgbClr val="3333CC"/>
                </a:solidFill>
                <a:latin typeface="Tahoma" pitchFamily="34" charset="0"/>
                <a:cs typeface="Tahoma" pitchFamily="34" charset="0"/>
              </a:rPr>
              <a:t>A CDS first of all needs to consider the residents it is planning for. It encourages</a:t>
            </a:r>
            <a:r>
              <a:rPr lang="en-US" sz="1100" baseline="0" dirty="0" smtClean="0">
                <a:solidFill>
                  <a:srgbClr val="3333CC"/>
                </a:solidFill>
                <a:latin typeface="Tahoma" pitchFamily="34" charset="0"/>
                <a:cs typeface="Tahoma" pitchFamily="34" charset="0"/>
              </a:rPr>
              <a:t> participation.</a:t>
            </a:r>
            <a:endParaRPr lang="en-US" sz="1100" dirty="0" smtClean="0">
              <a:solidFill>
                <a:srgbClr val="3333CC"/>
              </a:solidFill>
              <a:latin typeface="Tahoma" pitchFamily="34" charset="0"/>
              <a:cs typeface="Tahoma" pitchFamily="34" charset="0"/>
            </a:endParaRPr>
          </a:p>
          <a:p>
            <a:pPr>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1100" dirty="0" smtClean="0">
              <a:solidFill>
                <a:srgbClr val="3333CC"/>
              </a:solidFill>
              <a:latin typeface="Tahoma" pitchFamily="34" charset="0"/>
              <a:cs typeface="Tahoma" pitchFamily="34" charset="0"/>
            </a:endParaRPr>
          </a:p>
          <a:p>
            <a:pPr>
              <a:spcBef>
                <a:spcPts val="800"/>
              </a:spcBef>
              <a:buClr>
                <a:srgbClr val="0000FF"/>
              </a:buClr>
              <a:buSzPct val="45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100" dirty="0" smtClean="0">
                <a:solidFill>
                  <a:srgbClr val="3333CC"/>
                </a:solidFill>
                <a:latin typeface="Tahoma" pitchFamily="34" charset="0"/>
                <a:cs typeface="Tahoma" pitchFamily="34" charset="0"/>
              </a:rPr>
              <a:t>A CDS also</a:t>
            </a:r>
            <a:r>
              <a:rPr lang="en-US" sz="1100" baseline="0" dirty="0" smtClean="0">
                <a:solidFill>
                  <a:srgbClr val="3333CC"/>
                </a:solidFill>
                <a:latin typeface="Tahoma" pitchFamily="34" charset="0"/>
                <a:cs typeface="Tahoma" pitchFamily="34" charset="0"/>
              </a:rPr>
              <a:t> helps </a:t>
            </a:r>
            <a:r>
              <a:rPr lang="en-US" sz="1100" dirty="0" smtClean="0">
                <a:solidFill>
                  <a:srgbClr val="3333CC"/>
                </a:solidFill>
                <a:latin typeface="Tahoma" pitchFamily="34" charset="0"/>
                <a:cs typeface="Tahoma" pitchFamily="34" charset="0"/>
              </a:rPr>
              <a:t>cities integrate a </a:t>
            </a:r>
            <a:r>
              <a:rPr lang="en-US" sz="1100" b="1" dirty="0" smtClean="0">
                <a:solidFill>
                  <a:srgbClr val="3333CC"/>
                </a:solidFill>
                <a:latin typeface="Tahoma" pitchFamily="34" charset="0"/>
                <a:cs typeface="Tahoma" pitchFamily="34" charset="0"/>
              </a:rPr>
              <a:t>long-term perspective into their urban planning</a:t>
            </a:r>
            <a:r>
              <a:rPr lang="en-US" sz="1100" dirty="0" smtClean="0">
                <a:solidFill>
                  <a:srgbClr val="3333CC"/>
                </a:solidFill>
                <a:latin typeface="Tahoma" pitchFamily="34" charset="0"/>
                <a:cs typeface="Tahoma" pitchFamily="34" charset="0"/>
              </a:rPr>
              <a:t>. With a CDS, cities move beyond planning around the short-term political or donor-funding cycle to considering where they should be in 20 or 30 years, and the steps that need to be taken to achieve those goals. </a:t>
            </a:r>
          </a:p>
          <a:p>
            <a:pPr>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1100" dirty="0" smtClean="0">
              <a:solidFill>
                <a:srgbClr val="3333CC"/>
              </a:solidFill>
              <a:latin typeface="Tahoma" pitchFamily="34" charset="0"/>
              <a:cs typeface="Tahoma" pitchFamily="34" charset="0"/>
            </a:endParaRPr>
          </a:p>
          <a:p>
            <a:pPr marL="0" marR="0" indent="0" algn="l" defTabSz="449263" rtl="0" eaLnBrk="0" fontAlgn="base" latinLnBrk="0" hangingPunct="0">
              <a:lnSpc>
                <a:spcPct val="100000"/>
              </a:lnSpc>
              <a:spcBef>
                <a:spcPct val="3000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100" dirty="0" smtClean="0">
                <a:solidFill>
                  <a:srgbClr val="3333CC"/>
                </a:solidFill>
                <a:latin typeface="Tahoma" pitchFamily="34" charset="0"/>
                <a:cs typeface="Tahoma" pitchFamily="34" charset="0"/>
              </a:rPr>
              <a:t>It is as an </a:t>
            </a:r>
            <a:r>
              <a:rPr lang="en-US" sz="1100" b="1" dirty="0" smtClean="0">
                <a:solidFill>
                  <a:srgbClr val="3333CC"/>
                </a:solidFill>
                <a:latin typeface="Tahoma" pitchFamily="34" charset="0"/>
                <a:cs typeface="Tahoma" pitchFamily="34" charset="0"/>
              </a:rPr>
              <a:t>action-oriented process</a:t>
            </a:r>
            <a:r>
              <a:rPr lang="en-US" sz="1100" dirty="0" smtClean="0">
                <a:solidFill>
                  <a:srgbClr val="3333CC"/>
                </a:solidFill>
                <a:latin typeface="Tahoma" pitchFamily="34" charset="0"/>
                <a:cs typeface="Tahoma" pitchFamily="34" charset="0"/>
              </a:rPr>
              <a:t>, developed and sustained through participation, to promote equitable growth in cities and their surrounding regions to improve the quality of life for all citizens. There</a:t>
            </a:r>
            <a:r>
              <a:rPr lang="en-US" sz="1100" baseline="0" dirty="0" smtClean="0">
                <a:solidFill>
                  <a:srgbClr val="3333CC"/>
                </a:solidFill>
                <a:latin typeface="Tahoma" pitchFamily="34" charset="0"/>
                <a:cs typeface="Tahoma" pitchFamily="34" charset="0"/>
              </a:rPr>
              <a:t> are definite steps towards implementation</a:t>
            </a:r>
            <a:endParaRPr lang="en-US" sz="1100" dirty="0" smtClean="0">
              <a:solidFill>
                <a:srgbClr val="3333CC"/>
              </a:solidFill>
              <a:latin typeface="Tahoma" pitchFamily="34" charset="0"/>
              <a:cs typeface="Tahoma" pitchFamily="34" charset="0"/>
            </a:endParaRPr>
          </a:p>
          <a:p>
            <a:pPr>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1100" dirty="0" smtClean="0">
              <a:solidFill>
                <a:srgbClr val="3333CC"/>
              </a:solidFill>
              <a:latin typeface="Tahoma" pitchFamily="34" charset="0"/>
              <a:cs typeface="Tahoma" pitchFamily="34" charset="0"/>
            </a:endParaRPr>
          </a:p>
          <a:p>
            <a:pPr>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100" dirty="0" smtClean="0">
                <a:solidFill>
                  <a:srgbClr val="3333CC"/>
                </a:solidFill>
                <a:latin typeface="Tahoma" pitchFamily="34" charset="0"/>
                <a:cs typeface="Tahoma" pitchFamily="34" charset="0"/>
              </a:rPr>
              <a:t>Finally</a:t>
            </a:r>
            <a:r>
              <a:rPr lang="en-US" sz="1100" baseline="0" dirty="0" smtClean="0">
                <a:solidFill>
                  <a:srgbClr val="3333CC"/>
                </a:solidFill>
                <a:latin typeface="Tahoma" pitchFamily="34" charset="0"/>
                <a:cs typeface="Tahoma" pitchFamily="34" charset="0"/>
              </a:rPr>
              <a:t> the CDS is </a:t>
            </a:r>
            <a:r>
              <a:rPr lang="en-US" sz="1100" dirty="0" smtClean="0">
                <a:solidFill>
                  <a:srgbClr val="3333CC"/>
                </a:solidFill>
                <a:latin typeface="Tahoma" pitchFamily="34" charset="0"/>
                <a:cs typeface="Tahoma" pitchFamily="34" charset="0"/>
              </a:rPr>
              <a:t>strategic in nature.</a:t>
            </a:r>
            <a:r>
              <a:rPr lang="en-US" sz="1100" baseline="0" dirty="0" smtClean="0">
                <a:solidFill>
                  <a:srgbClr val="3333CC"/>
                </a:solidFill>
                <a:latin typeface="Tahoma" pitchFamily="34" charset="0"/>
                <a:cs typeface="Tahoma" pitchFamily="34" charset="0"/>
              </a:rPr>
              <a:t> It</a:t>
            </a:r>
            <a:r>
              <a:rPr lang="en-US" sz="1100" dirty="0" smtClean="0">
                <a:solidFill>
                  <a:srgbClr val="3333CC"/>
                </a:solidFill>
                <a:latin typeface="Tahoma" pitchFamily="34" charset="0"/>
                <a:cs typeface="Tahoma" pitchFamily="34" charset="0"/>
              </a:rPr>
              <a:t> is that well-positioned, well-timed public, private and civil society strategic interventions can significantly change a city’s development path and improve its performance. </a:t>
            </a:r>
            <a:r>
              <a:rPr lang="en-US" sz="1100" baseline="0" dirty="0" smtClean="0">
                <a:solidFill>
                  <a:srgbClr val="3333CC"/>
                </a:solidFill>
                <a:latin typeface="Tahoma" pitchFamily="32" charset="0"/>
              </a:rPr>
              <a:t>It promotes e</a:t>
            </a:r>
            <a:r>
              <a:rPr lang="en-US" sz="1100" dirty="0" smtClean="0">
                <a:solidFill>
                  <a:srgbClr val="3333CC"/>
                </a:solidFill>
                <a:latin typeface="Tahoma" pitchFamily="32" charset="0"/>
              </a:rPr>
              <a:t>ffective resource allocation, </a:t>
            </a:r>
            <a:r>
              <a:rPr lang="en-US" sz="1100" baseline="0" dirty="0" smtClean="0">
                <a:solidFill>
                  <a:srgbClr val="3333CC"/>
                </a:solidFill>
                <a:latin typeface="Tahoma" pitchFamily="32" charset="0"/>
              </a:rPr>
              <a:t> a</a:t>
            </a:r>
            <a:r>
              <a:rPr lang="en-US" sz="1100" dirty="0" smtClean="0">
                <a:solidFill>
                  <a:srgbClr val="3333CC"/>
                </a:solidFill>
                <a:latin typeface="Tahoma" pitchFamily="32" charset="0"/>
              </a:rPr>
              <a:t>ttract capital and discipline its use. </a:t>
            </a:r>
            <a:endParaRPr lang="en-US" sz="1100" baseline="0" dirty="0" smtClean="0">
              <a:solidFill>
                <a:srgbClr val="3333CC"/>
              </a:solidFill>
              <a:latin typeface="Tahoma" pitchFamily="34" charset="0"/>
              <a:cs typeface="Tahoma" pitchFamily="34" charset="0"/>
            </a:endParaRPr>
          </a:p>
          <a:p>
            <a:pPr>
              <a:buFont typeface="Tahom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1100" dirty="0" smtClean="0">
              <a:solidFill>
                <a:srgbClr val="3333CC"/>
              </a:solidFill>
              <a:latin typeface="Tahoma" pitchFamily="34" charset="0"/>
              <a:cs typeface="Tahoma" pitchFamily="34" charset="0"/>
            </a:endParaRPr>
          </a:p>
          <a:p>
            <a:pPr>
              <a:buFont typeface="Tahoma"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1100" dirty="0" smtClean="0">
              <a:solidFill>
                <a:srgbClr val="3333CC"/>
              </a:solidFill>
              <a:latin typeface="Tahoma" pitchFamily="34" charset="0"/>
              <a:cs typeface="Tahoma"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12"/>
          <p:cNvSpPr>
            <a:spLocks noGrp="1" noChangeArrowheads="1"/>
          </p:cNvSpPr>
          <p:nvPr>
            <p:ph type="sldNum" sz="quarter"/>
          </p:nvPr>
        </p:nvSpPr>
        <p:spPr>
          <a:noFill/>
        </p:spPr>
        <p:txBody>
          <a:bodyPr/>
          <a:lstStyle/>
          <a:p>
            <a:pPr>
              <a:buFont typeface="Times New Roman" pitchFamily="18" charset="0"/>
              <a:buNone/>
            </a:pPr>
            <a:fld id="{0ECF99EC-D0CC-446C-B01E-4004E4F57EFC}" type="slidenum">
              <a:rPr lang="en-US" smtClean="0">
                <a:latin typeface="Times New Roman" pitchFamily="18" charset="0"/>
                <a:ea typeface="MS Gothic" pitchFamily="49" charset="-128"/>
                <a:cs typeface="Lucida Sans Unicode" pitchFamily="34" charset="0"/>
              </a:rPr>
              <a:pPr>
                <a:buFont typeface="Times New Roman" pitchFamily="18" charset="0"/>
                <a:buNone/>
              </a:pPr>
              <a:t>15</a:t>
            </a:fld>
            <a:endParaRPr lang="en-US" smtClean="0">
              <a:latin typeface="Times New Roman" pitchFamily="18" charset="0"/>
              <a:ea typeface="MS Gothic" pitchFamily="49" charset="-128"/>
              <a:cs typeface="Lucida Sans Unicode" pitchFamily="34" charset="0"/>
            </a:endParaRPr>
          </a:p>
        </p:txBody>
      </p:sp>
      <p:sp>
        <p:nvSpPr>
          <p:cNvPr id="33795" name="Text Box 1"/>
          <p:cNvSpPr txBox="1">
            <a:spLocks noChangeArrowheads="1"/>
          </p:cNvSpPr>
          <p:nvPr/>
        </p:nvSpPr>
        <p:spPr bwMode="auto">
          <a:xfrm>
            <a:off x="3816350" y="9369425"/>
            <a:ext cx="2911475" cy="487363"/>
          </a:xfrm>
          <a:prstGeom prst="rect">
            <a:avLst/>
          </a:prstGeom>
          <a:noFill/>
          <a:ln w="9525">
            <a:noFill/>
            <a:round/>
            <a:headEnd/>
            <a:tailEnd/>
          </a:ln>
        </p:spPr>
        <p:txBody>
          <a:bodyPr lIns="77760" tIns="38880" rIns="77760" bIns="38880" anchor="b"/>
          <a:lstStyle/>
          <a:p>
            <a:pPr algn="r" eaLnBrk="0" hangingPunct="0">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E671B95F-5A4D-499C-9C14-D9E154957CEF}" type="slidenum">
              <a:rPr lang="en-US" sz="1000">
                <a:solidFill>
                  <a:srgbClr val="000000"/>
                </a:solidFill>
                <a:cs typeface="Lucida Sans Unicode" pitchFamily="34" charset="0"/>
              </a:rPr>
              <a:pPr algn="r" eaLnBrk="0" hangingPunct="0">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15</a:t>
            </a:fld>
            <a:endParaRPr lang="en-US" sz="1000">
              <a:solidFill>
                <a:srgbClr val="000000"/>
              </a:solidFill>
              <a:cs typeface="Lucida Sans Unicode" pitchFamily="34" charset="0"/>
            </a:endParaRPr>
          </a:p>
        </p:txBody>
      </p:sp>
      <p:sp>
        <p:nvSpPr>
          <p:cNvPr id="33796" name="Text Box 2"/>
          <p:cNvSpPr txBox="1">
            <a:spLocks noChangeArrowheads="1"/>
          </p:cNvSpPr>
          <p:nvPr/>
        </p:nvSpPr>
        <p:spPr bwMode="auto">
          <a:xfrm>
            <a:off x="700088" y="739775"/>
            <a:ext cx="5340350" cy="3700463"/>
          </a:xfrm>
          <a:prstGeom prst="rect">
            <a:avLst/>
          </a:prstGeom>
          <a:solidFill>
            <a:srgbClr val="FFFFFF"/>
          </a:solidFill>
          <a:ln w="9525">
            <a:solidFill>
              <a:srgbClr val="000000"/>
            </a:solidFill>
            <a:miter lim="800000"/>
            <a:headEnd/>
            <a:tailEnd/>
          </a:ln>
        </p:spPr>
        <p:txBody>
          <a:bodyPr wrap="none" anchor="ctr"/>
          <a:lstStyle/>
          <a:p>
            <a:pPr eaLnBrk="0" hangingPunct="0">
              <a:buClr>
                <a:srgbClr val="000000"/>
              </a:buClr>
              <a:buSzPct val="100000"/>
              <a:buFont typeface="Times New Roman" pitchFamily="18" charset="0"/>
              <a:buNone/>
            </a:pPr>
            <a:endParaRPr lang="en-US"/>
          </a:p>
        </p:txBody>
      </p:sp>
      <p:sp>
        <p:nvSpPr>
          <p:cNvPr id="33797" name="Rectangle 3"/>
          <p:cNvSpPr>
            <a:spLocks noGrp="1" noChangeArrowheads="1"/>
          </p:cNvSpPr>
          <p:nvPr>
            <p:ph type="body"/>
          </p:nvPr>
        </p:nvSpPr>
        <p:spPr>
          <a:xfrm>
            <a:off x="898525" y="4687888"/>
            <a:ext cx="4930775" cy="4506912"/>
          </a:xfrm>
          <a:noFill/>
          <a:ln/>
        </p:spPr>
        <p:txBody>
          <a:bodyPr wrap="none" anchor="ctr"/>
          <a:lstStyle/>
          <a:p>
            <a:r>
              <a:rPr lang="en-US" sz="1000" dirty="0" smtClean="0">
                <a:solidFill>
                  <a:schemeClr val="tx1"/>
                </a:solidFill>
                <a:latin typeface="Times New Roman" pitchFamily="18" charset="0"/>
                <a:ea typeface="MS Gothic" pitchFamily="49" charset="-128"/>
              </a:rPr>
              <a:t>What we are doing here today with the IIED is going beyond that and establishing a global approach that can enrich the CDS even further. This</a:t>
            </a:r>
            <a:r>
              <a:rPr lang="en-US" sz="1000" baseline="0" dirty="0" smtClean="0">
                <a:solidFill>
                  <a:schemeClr val="tx1"/>
                </a:solidFill>
                <a:latin typeface="Times New Roman" pitchFamily="18" charset="0"/>
                <a:ea typeface="MS Gothic" pitchFamily="49" charset="-128"/>
              </a:rPr>
              <a:t> room </a:t>
            </a:r>
            <a:r>
              <a:rPr lang="en-US" sz="1000" dirty="0" smtClean="0">
                <a:solidFill>
                  <a:schemeClr val="tx1"/>
                </a:solidFill>
                <a:latin typeface="Times New Roman" pitchFamily="18" charset="0"/>
                <a:ea typeface="MS Gothic" pitchFamily="49" charset="-128"/>
              </a:rPr>
              <a:t>are pioneers at developing </a:t>
            </a:r>
            <a:r>
              <a:rPr lang="en-US" sz="1000" b="1" dirty="0" smtClean="0">
                <a:solidFill>
                  <a:schemeClr val="tx1"/>
                </a:solidFill>
                <a:latin typeface="Times New Roman" pitchFamily="18" charset="0"/>
                <a:ea typeface="MS Gothic" pitchFamily="49" charset="-128"/>
              </a:rPr>
              <a:t>a global approach </a:t>
            </a:r>
            <a:r>
              <a:rPr lang="en-US" sz="1000" dirty="0" smtClean="0">
                <a:solidFill>
                  <a:schemeClr val="tx1"/>
                </a:solidFill>
                <a:latin typeface="Times New Roman" pitchFamily="18" charset="0"/>
                <a:ea typeface="MS Gothic" pitchFamily="49" charset="-128"/>
              </a:rPr>
              <a:t>to ensure that future strategies will ensure that natural resources are used sustainably and that these</a:t>
            </a:r>
            <a:r>
              <a:rPr lang="en-US" sz="1000" baseline="0" dirty="0" smtClean="0">
                <a:solidFill>
                  <a:schemeClr val="tx1"/>
                </a:solidFill>
                <a:latin typeface="Times New Roman" pitchFamily="18" charset="0"/>
                <a:ea typeface="MS Gothic" pitchFamily="49" charset="-128"/>
              </a:rPr>
              <a:t> concerns are integrated in each phase of the development of the CDS.</a:t>
            </a:r>
            <a:endParaRPr lang="en-US" sz="1000" dirty="0" smtClean="0">
              <a:solidFill>
                <a:schemeClr val="tx1"/>
              </a:solidFill>
              <a:latin typeface="Times New Roman" pitchFamily="18" charset="0"/>
              <a:ea typeface="MS Gothic" pitchFamily="49" charset="-128"/>
            </a:endParaRPr>
          </a:p>
          <a:p>
            <a:endParaRPr lang="en-US" sz="1000" dirty="0" smtClean="0">
              <a:solidFill>
                <a:schemeClr val="tx1"/>
              </a:solidFill>
              <a:latin typeface="Times New Roman" pitchFamily="18" charset="0"/>
              <a:ea typeface="MS Gothic" pitchFamily="49"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12"/>
          <p:cNvSpPr>
            <a:spLocks noGrp="1" noChangeArrowheads="1"/>
          </p:cNvSpPr>
          <p:nvPr>
            <p:ph type="sldNum" sz="quarter"/>
          </p:nvPr>
        </p:nvSpPr>
        <p:spPr>
          <a:noFill/>
        </p:spPr>
        <p:txBody>
          <a:bodyPr/>
          <a:lstStyle/>
          <a:p>
            <a:pPr>
              <a:buFont typeface="Times New Roman" pitchFamily="18" charset="0"/>
              <a:buNone/>
            </a:pPr>
            <a:fld id="{C7EBF30A-230A-4359-B02A-4A449B915F87}" type="slidenum">
              <a:rPr lang="en-US" smtClean="0">
                <a:latin typeface="Times New Roman" pitchFamily="18" charset="0"/>
                <a:ea typeface="MS Gothic" pitchFamily="49" charset="-128"/>
                <a:cs typeface="Lucida Sans Unicode" pitchFamily="34" charset="0"/>
              </a:rPr>
              <a:pPr>
                <a:buFont typeface="Times New Roman" pitchFamily="18" charset="0"/>
                <a:buNone/>
              </a:pPr>
              <a:t>16</a:t>
            </a:fld>
            <a:endParaRPr lang="en-US" smtClean="0">
              <a:latin typeface="Times New Roman" pitchFamily="18" charset="0"/>
              <a:ea typeface="MS Gothic" pitchFamily="49" charset="-128"/>
              <a:cs typeface="Lucida Sans Unicode" pitchFamily="34" charset="0"/>
            </a:endParaRPr>
          </a:p>
        </p:txBody>
      </p:sp>
      <p:sp>
        <p:nvSpPr>
          <p:cNvPr id="38915" name="Rectangle 1"/>
          <p:cNvSpPr>
            <a:spLocks noGrp="1" noRot="1" noChangeAspect="1" noChangeArrowheads="1" noTextEdit="1"/>
          </p:cNvSpPr>
          <p:nvPr>
            <p:ph type="sldImg"/>
          </p:nvPr>
        </p:nvSpPr>
        <p:spPr>
          <a:xfrm>
            <a:off x="904875" y="739775"/>
            <a:ext cx="4922838" cy="3692525"/>
          </a:xfrm>
          <a:solidFill>
            <a:srgbClr val="FFFFFF"/>
          </a:solidFill>
          <a:ln/>
        </p:spPr>
      </p:sp>
      <p:sp>
        <p:nvSpPr>
          <p:cNvPr id="38916" name="Rectangle 2"/>
          <p:cNvSpPr>
            <a:spLocks noGrp="1" noChangeArrowheads="1"/>
          </p:cNvSpPr>
          <p:nvPr>
            <p:ph type="body" idx="1"/>
          </p:nvPr>
        </p:nvSpPr>
        <p:spPr>
          <a:xfrm>
            <a:off x="898525" y="4687888"/>
            <a:ext cx="4930775" cy="4506912"/>
          </a:xfrm>
          <a:noFill/>
          <a:ln/>
        </p:spPr>
        <p:txBody>
          <a:bodyPr wrap="none" anchor="ctr"/>
          <a:lstStyle/>
          <a:p>
            <a:r>
              <a:rPr lang="en-US" dirty="0" smtClean="0">
                <a:latin typeface="Times New Roman" pitchFamily="18" charset="0"/>
              </a:rPr>
              <a:t>We are in the middle of a long process that was begun in 2011. It</a:t>
            </a:r>
            <a:r>
              <a:rPr lang="en-US" baseline="0" dirty="0" smtClean="0">
                <a:latin typeface="Times New Roman" pitchFamily="18" charset="0"/>
              </a:rPr>
              <a:t> started with mobilizing partners and technical expertise (with IIED)</a:t>
            </a:r>
            <a:endParaRPr lang="en-US" dirty="0" smtClean="0">
              <a:latin typeface="Times New Roman" pitchFamily="18" charset="0"/>
            </a:endParaRPr>
          </a:p>
          <a:p>
            <a:endParaRPr lang="en-US" dirty="0" smtClean="0">
              <a:latin typeface="Times New Roman" pitchFamily="18" charset="0"/>
            </a:endParaRPr>
          </a:p>
          <a:p>
            <a:r>
              <a:rPr lang="en-US" dirty="0" smtClean="0">
                <a:latin typeface="Times New Roman" pitchFamily="18" charset="0"/>
              </a:rPr>
              <a:t>We also had a stock-taking exercise</a:t>
            </a:r>
            <a:r>
              <a:rPr lang="en-US" baseline="0" dirty="0" smtClean="0">
                <a:latin typeface="Times New Roman" pitchFamily="18" charset="0"/>
              </a:rPr>
              <a:t> looking at our previous work on environmental mainstreaming in cities; </a:t>
            </a:r>
          </a:p>
          <a:p>
            <a:endParaRPr lang="en-US" baseline="0" dirty="0" smtClean="0">
              <a:latin typeface="Times New Roman" pitchFamily="18" charset="0"/>
            </a:endParaRPr>
          </a:p>
          <a:p>
            <a:r>
              <a:rPr lang="en-US" baseline="0" dirty="0" smtClean="0">
                <a:latin typeface="Times New Roman" pitchFamily="18" charset="0"/>
              </a:rPr>
              <a:t>Now we have our Learning and Leadership Group workshops to see how cities all over the world have mainstreamed environmental planning into their city development strategies. Makati and Quezon City are the first, then we will be moving on to </a:t>
            </a:r>
            <a:r>
              <a:rPr lang="en-US" baseline="0" dirty="0" err="1" smtClean="0">
                <a:latin typeface="Times New Roman" pitchFamily="18" charset="0"/>
              </a:rPr>
              <a:t>Jinja</a:t>
            </a:r>
            <a:r>
              <a:rPr lang="en-US" baseline="0" dirty="0" smtClean="0">
                <a:latin typeface="Times New Roman" pitchFamily="18" charset="0"/>
              </a:rPr>
              <a:t> in Uganda and </a:t>
            </a:r>
            <a:r>
              <a:rPr lang="en-US" baseline="0" dirty="0" err="1" smtClean="0">
                <a:latin typeface="Times New Roman" pitchFamily="18" charset="0"/>
              </a:rPr>
              <a:t>Nampula</a:t>
            </a:r>
            <a:r>
              <a:rPr lang="en-US" baseline="0" dirty="0" smtClean="0">
                <a:latin typeface="Times New Roman" pitchFamily="18" charset="0"/>
              </a:rPr>
              <a:t> in Mozambique.</a:t>
            </a:r>
          </a:p>
          <a:p>
            <a:endParaRPr lang="en-US" baseline="0" dirty="0" smtClean="0">
              <a:latin typeface="Times New Roman" pitchFamily="18" charset="0"/>
            </a:endParaRPr>
          </a:p>
          <a:p>
            <a:r>
              <a:rPr lang="en-US" baseline="0" dirty="0" smtClean="0">
                <a:latin typeface="Times New Roman" pitchFamily="18" charset="0"/>
              </a:rPr>
              <a:t>Succeeding steps will include (mention last three steps)</a:t>
            </a:r>
          </a:p>
          <a:p>
            <a:endParaRPr lang="en-US" baseline="0" dirty="0" smtClean="0">
              <a:latin typeface="Times New Roman" pitchFamily="18" charset="0"/>
            </a:endParaRPr>
          </a:p>
          <a:p>
            <a:endParaRPr lang="en-US" baseline="0" dirty="0"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baseline="0" dirty="0" smtClean="0">
                <a:latin typeface="Times New Roman" pitchFamily="18" charset="0"/>
              </a:rPr>
              <a:t>In the next two days, we hope to have a fruitful discussion on environmental mainstreaming with both Makati and Quezon City. </a:t>
            </a: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endParaRPr lang="en-US" baseline="0" dirty="0" smtClean="0">
              <a:latin typeface="Times New Roman" pitchFamily="18" charset="0"/>
            </a:endParaRP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baseline="0" dirty="0" smtClean="0">
                <a:latin typeface="Times New Roman" pitchFamily="18" charset="0"/>
              </a:rPr>
              <a:t>The experiences of Makati and Quezon City will then be included in a document that details the approach for mainstreaming environmental sustainability into city planning. </a:t>
            </a: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endParaRPr lang="en-US" baseline="0" dirty="0" smtClean="0">
              <a:latin typeface="Times New Roman" pitchFamily="18" charset="0"/>
            </a:endParaRP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baseline="0" dirty="0" smtClean="0">
                <a:latin typeface="Times New Roman" pitchFamily="18" charset="0"/>
              </a:rPr>
              <a:t>The published product is envisioned to be the next “</a:t>
            </a:r>
            <a:r>
              <a:rPr lang="en-US" baseline="0" dirty="0" err="1" smtClean="0">
                <a:latin typeface="Times New Roman" pitchFamily="18" charset="0"/>
              </a:rPr>
              <a:t>Liveable</a:t>
            </a:r>
            <a:r>
              <a:rPr lang="en-US" baseline="0" dirty="0" smtClean="0">
                <a:latin typeface="Times New Roman" pitchFamily="18" charset="0"/>
              </a:rPr>
              <a:t> Cities” report.</a:t>
            </a: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endParaRPr lang="en-US" baseline="0" dirty="0" smtClean="0">
              <a:latin typeface="Times New Roman" pitchFamily="18" charset="0"/>
            </a:endParaRP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baseline="0" dirty="0" smtClean="0">
                <a:latin typeface="Times New Roman" pitchFamily="18" charset="0"/>
              </a:rPr>
              <a:t>Back to you </a:t>
            </a:r>
            <a:r>
              <a:rPr lang="en-US" baseline="0" dirty="0" err="1" smtClean="0">
                <a:latin typeface="Times New Roman" pitchFamily="18" charset="0"/>
              </a:rPr>
              <a:t>Soraya</a:t>
            </a:r>
            <a:endParaRPr lang="en-US" dirty="0" smtClean="0">
              <a:latin typeface="Times New Roman" pitchFamily="18" charset="0"/>
            </a:endParaRPr>
          </a:p>
          <a:p>
            <a:endParaRPr lang="en-US" dirty="0"/>
          </a:p>
        </p:txBody>
      </p:sp>
      <p:sp>
        <p:nvSpPr>
          <p:cNvPr id="4" name="Slide Number Placeholder 3"/>
          <p:cNvSpPr>
            <a:spLocks noGrp="1"/>
          </p:cNvSpPr>
          <p:nvPr>
            <p:ph type="sldNum" idx="10"/>
          </p:nvPr>
        </p:nvSpPr>
        <p:spPr/>
        <p:txBody>
          <a:bodyPr/>
          <a:lstStyle/>
          <a:p>
            <a:pPr>
              <a:defRPr/>
            </a:pPr>
            <a:fld id="{1DAE6FBB-A30A-4507-B72E-B68FF52BA094}" type="slidenum">
              <a:rPr lang="en-US" smtClean="0"/>
              <a:pPr>
                <a:defRPr/>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12"/>
          <p:cNvSpPr>
            <a:spLocks noGrp="1" noChangeArrowheads="1"/>
          </p:cNvSpPr>
          <p:nvPr>
            <p:ph type="sldNum" sz="quarter"/>
          </p:nvPr>
        </p:nvSpPr>
        <p:spPr>
          <a:noFill/>
        </p:spPr>
        <p:txBody>
          <a:bodyPr/>
          <a:lstStyle/>
          <a:p>
            <a:pPr>
              <a:buFont typeface="Times New Roman" pitchFamily="18" charset="0"/>
              <a:buNone/>
            </a:pPr>
            <a:fld id="{2FB15E4A-6E01-4689-BF7F-5FEDBBC19FA8}" type="slidenum">
              <a:rPr lang="en-US" smtClean="0">
                <a:latin typeface="Times New Roman" pitchFamily="18" charset="0"/>
                <a:ea typeface="MS Gothic" pitchFamily="49" charset="-128"/>
                <a:cs typeface="Lucida Sans Unicode" pitchFamily="34" charset="0"/>
              </a:rPr>
              <a:pPr>
                <a:buFont typeface="Times New Roman" pitchFamily="18" charset="0"/>
                <a:buNone/>
              </a:pPr>
              <a:t>18</a:t>
            </a:fld>
            <a:endParaRPr lang="en-US" smtClean="0">
              <a:latin typeface="Times New Roman" pitchFamily="18" charset="0"/>
              <a:ea typeface="MS Gothic" pitchFamily="49" charset="-128"/>
              <a:cs typeface="Lucida Sans Unicode" pitchFamily="34" charset="0"/>
            </a:endParaRPr>
          </a:p>
        </p:txBody>
      </p:sp>
      <p:sp>
        <p:nvSpPr>
          <p:cNvPr id="39939" name="Text Box 1"/>
          <p:cNvSpPr txBox="1">
            <a:spLocks noChangeArrowheads="1"/>
          </p:cNvSpPr>
          <p:nvPr/>
        </p:nvSpPr>
        <p:spPr bwMode="auto">
          <a:xfrm>
            <a:off x="3816350" y="9369425"/>
            <a:ext cx="2911475" cy="487363"/>
          </a:xfrm>
          <a:prstGeom prst="rect">
            <a:avLst/>
          </a:prstGeom>
          <a:noFill/>
          <a:ln w="9525">
            <a:noFill/>
            <a:round/>
            <a:headEnd/>
            <a:tailEnd/>
          </a:ln>
        </p:spPr>
        <p:txBody>
          <a:bodyPr lIns="77760" tIns="38880" rIns="77760" bIns="38880" anchor="b"/>
          <a:lstStyle/>
          <a:p>
            <a:pPr algn="r" eaLnBrk="0" hangingPunct="0">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3079CACE-2B04-40FA-8B3C-30C5EC981278}" type="slidenum">
              <a:rPr lang="en-US" sz="1000">
                <a:solidFill>
                  <a:srgbClr val="000000"/>
                </a:solidFill>
                <a:cs typeface="Lucida Sans Unicode" pitchFamily="34" charset="0"/>
              </a:rPr>
              <a:pPr algn="r" eaLnBrk="0" hangingPunct="0">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18</a:t>
            </a:fld>
            <a:endParaRPr lang="en-US" sz="1000">
              <a:solidFill>
                <a:srgbClr val="000000"/>
              </a:solidFill>
              <a:cs typeface="Lucida Sans Unicode" pitchFamily="34" charset="0"/>
            </a:endParaRPr>
          </a:p>
        </p:txBody>
      </p:sp>
      <p:sp>
        <p:nvSpPr>
          <p:cNvPr id="39940" name="Text Box 2"/>
          <p:cNvSpPr txBox="1">
            <a:spLocks noChangeArrowheads="1"/>
          </p:cNvSpPr>
          <p:nvPr/>
        </p:nvSpPr>
        <p:spPr bwMode="auto">
          <a:xfrm>
            <a:off x="3816350" y="9369425"/>
            <a:ext cx="2919413" cy="495300"/>
          </a:xfrm>
          <a:prstGeom prst="rect">
            <a:avLst/>
          </a:prstGeom>
          <a:noFill/>
          <a:ln w="9525">
            <a:noFill/>
            <a:round/>
            <a:headEnd/>
            <a:tailEnd/>
          </a:ln>
        </p:spPr>
        <p:txBody>
          <a:bodyPr lIns="77760" tIns="38880" rIns="77760" bIns="38880" anchor="b"/>
          <a:lstStyle/>
          <a:p>
            <a:pPr algn="r" eaLnBrk="0" hangingPunct="0">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FB8E516D-BDF0-419E-B291-2F4E6416A7C1}" type="slidenum">
              <a:rPr lang="en-US" sz="1000">
                <a:solidFill>
                  <a:srgbClr val="000000"/>
                </a:solidFill>
              </a:rPr>
              <a:pPr algn="r" eaLnBrk="0" hangingPunct="0">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18</a:t>
            </a:fld>
            <a:endParaRPr lang="en-US" sz="1000">
              <a:solidFill>
                <a:srgbClr val="000000"/>
              </a:solidFill>
            </a:endParaRPr>
          </a:p>
        </p:txBody>
      </p:sp>
      <p:sp>
        <p:nvSpPr>
          <p:cNvPr id="39941" name="Text Box 3"/>
          <p:cNvSpPr txBox="1">
            <a:spLocks noChangeArrowheads="1"/>
          </p:cNvSpPr>
          <p:nvPr/>
        </p:nvSpPr>
        <p:spPr bwMode="auto">
          <a:xfrm>
            <a:off x="700088" y="739775"/>
            <a:ext cx="5340350" cy="3700463"/>
          </a:xfrm>
          <a:prstGeom prst="rect">
            <a:avLst/>
          </a:prstGeom>
          <a:solidFill>
            <a:srgbClr val="FFFFFF"/>
          </a:solidFill>
          <a:ln w="9360">
            <a:solidFill>
              <a:srgbClr val="000000"/>
            </a:solidFill>
            <a:miter lim="800000"/>
            <a:headEnd/>
            <a:tailEnd/>
          </a:ln>
        </p:spPr>
        <p:txBody>
          <a:bodyPr wrap="none" anchor="ctr"/>
          <a:lstStyle/>
          <a:p>
            <a:pPr eaLnBrk="0" hangingPunct="0">
              <a:buClr>
                <a:srgbClr val="000000"/>
              </a:buClr>
              <a:buSzPct val="100000"/>
              <a:buFont typeface="Times New Roman" pitchFamily="18" charset="0"/>
              <a:buNone/>
            </a:pPr>
            <a:endParaRPr lang="en-US"/>
          </a:p>
        </p:txBody>
      </p:sp>
      <p:sp>
        <p:nvSpPr>
          <p:cNvPr id="39942" name="Rectangle 4"/>
          <p:cNvSpPr>
            <a:spLocks noGrp="1" noChangeArrowheads="1"/>
          </p:cNvSpPr>
          <p:nvPr>
            <p:ph type="body"/>
          </p:nvPr>
        </p:nvSpPr>
        <p:spPr>
          <a:xfrm>
            <a:off x="898525" y="4687888"/>
            <a:ext cx="4930775" cy="4506912"/>
          </a:xfrm>
          <a:noFill/>
          <a:ln/>
        </p:spPr>
        <p:txBody>
          <a:bodyPr wrap="none" anchor="ctr"/>
          <a:lstStyle/>
          <a:p>
            <a:endParaRPr lang="en-US" dirty="0"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xfrm>
            <a:off x="904875" y="739775"/>
            <a:ext cx="4921250" cy="3690938"/>
          </a:xfrm>
          <a:ln/>
        </p:spPr>
      </p:sp>
      <p:sp>
        <p:nvSpPr>
          <p:cNvPr id="24579" name="Notes Placeholder 2"/>
          <p:cNvSpPr>
            <a:spLocks noGrp="1"/>
          </p:cNvSpPr>
          <p:nvPr>
            <p:ph type="body" idx="1"/>
          </p:nvPr>
        </p:nvSpPr>
        <p:spPr>
          <a:noFill/>
          <a:ln/>
        </p:spPr>
        <p:txBody>
          <a:bodyPr/>
          <a:lstStyle/>
          <a:p>
            <a:pPr eaLnBrk="1" hangingPunct="1">
              <a:spcBef>
                <a:spcPct val="0"/>
              </a:spcBef>
            </a:pPr>
            <a:r>
              <a:rPr lang="en-US" smtClean="0">
                <a:latin typeface="Times New Roman" pitchFamily="18" charset="0"/>
                <a:cs typeface="Times New Roman" pitchFamily="18" charset="0"/>
              </a:rPr>
              <a:t>Good morning Mayor Binay, Mayor Bautista, ladies and gentlemen,</a:t>
            </a:r>
          </a:p>
          <a:p>
            <a:pPr eaLnBrk="1" hangingPunct="1">
              <a:spcBef>
                <a:spcPct val="0"/>
              </a:spcBef>
            </a:pPr>
            <a:endParaRPr lang="en-US" smtClean="0">
              <a:latin typeface="Times New Roman" pitchFamily="18" charset="0"/>
              <a:cs typeface="Times New Roman" pitchFamily="18" charset="0"/>
            </a:endParaRPr>
          </a:p>
          <a:p>
            <a:pPr eaLnBrk="1" hangingPunct="1">
              <a:spcBef>
                <a:spcPct val="0"/>
              </a:spcBef>
            </a:pPr>
            <a:r>
              <a:rPr lang="en-US" smtClean="0">
                <a:latin typeface="Times New Roman" pitchFamily="18" charset="0"/>
                <a:cs typeface="Times New Roman" pitchFamily="18" charset="0"/>
              </a:rPr>
              <a:t>This morning, Sharon and I will very briefly present the context of this project within the global perspective. I will present the rationale behind this activity and summarize UNEP’s work on cities and buildings. </a:t>
            </a:r>
          </a:p>
          <a:p>
            <a:pPr eaLnBrk="1" hangingPunct="1">
              <a:spcBef>
                <a:spcPct val="0"/>
              </a:spcBef>
            </a:pPr>
            <a:endParaRPr lang="en-US" smtClean="0">
              <a:latin typeface="Times New Roman" pitchFamily="18" charset="0"/>
              <a:cs typeface="Times New Roman" pitchFamily="18" charset="0"/>
            </a:endParaRPr>
          </a:p>
          <a:p>
            <a:pPr eaLnBrk="1" hangingPunct="1">
              <a:spcBef>
                <a:spcPct val="0"/>
              </a:spcBef>
            </a:pPr>
            <a:r>
              <a:rPr lang="en-US" smtClean="0">
                <a:latin typeface="Times New Roman" pitchFamily="18" charset="0"/>
                <a:cs typeface="Times New Roman" pitchFamily="18" charset="0"/>
              </a:rPr>
              <a:t>Sharon will then go into details and explain the project, Mainstreaming Environmental Concerns into the CDS</a:t>
            </a:r>
          </a:p>
          <a:p>
            <a:pPr eaLnBrk="1" hangingPunct="1">
              <a:spcBef>
                <a:spcPct val="0"/>
              </a:spcBef>
            </a:pPr>
            <a:endParaRPr lang="en-US" smtClean="0">
              <a:latin typeface="Times New Roman" pitchFamily="18" charset="0"/>
              <a:cs typeface="Times New Roman" pitchFamily="18" charset="0"/>
            </a:endParaRPr>
          </a:p>
          <a:p>
            <a:pPr eaLnBrk="1" hangingPunct="1">
              <a:spcBef>
                <a:spcPct val="0"/>
              </a:spcBef>
            </a:pPr>
            <a:endParaRPr lang="en-US" smtClean="0">
              <a:latin typeface="Times New Roman" pitchFamily="18" charset="0"/>
              <a:cs typeface="Times New Roman" pitchFamily="18" charset="0"/>
            </a:endParaRPr>
          </a:p>
        </p:txBody>
      </p:sp>
      <p:sp>
        <p:nvSpPr>
          <p:cNvPr id="24580" name="Slide Number Placeholder 3"/>
          <p:cNvSpPr>
            <a:spLocks noGrp="1"/>
          </p:cNvSpPr>
          <p:nvPr>
            <p:ph type="sldNum" sz="quarter"/>
          </p:nvPr>
        </p:nvSpPr>
        <p:spPr>
          <a:noFill/>
          <a:ln>
            <a:miter lim="800000"/>
          </a:ln>
        </p:spPr>
        <p:txBody>
          <a:bodyPr/>
          <a:lstStyle/>
          <a:p>
            <a:pPr>
              <a:buFont typeface="Times New Roman" pitchFamily="18" charset="0"/>
              <a:buNone/>
            </a:pPr>
            <a:fld id="{6F7C9FE6-755B-4AB4-BE1E-30545590F583}" type="slidenum">
              <a:rPr lang="en-US" smtClean="0">
                <a:latin typeface="Times New Roman" pitchFamily="18" charset="0"/>
                <a:ea typeface="MS Gothic" pitchFamily="49" charset="-128"/>
                <a:cs typeface="Lucida Sans Unicode" pitchFamily="34" charset="0"/>
              </a:rPr>
              <a:pPr>
                <a:buFont typeface="Times New Roman" pitchFamily="18" charset="0"/>
                <a:buNone/>
              </a:pPr>
              <a:t>2</a:t>
            </a:fld>
            <a:endParaRPr lang="en-US" smtClean="0">
              <a:latin typeface="Times New Roman" pitchFamily="18" charset="0"/>
              <a:ea typeface="MS Gothic" pitchFamily="49" charset="-128"/>
              <a:cs typeface="Lucida Sans Unicode"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75" y="739775"/>
            <a:ext cx="4921250" cy="36909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idx="10"/>
          </p:nvPr>
        </p:nvSpPr>
        <p:spPr/>
        <p:txBody>
          <a:bodyPr/>
          <a:lstStyle/>
          <a:p>
            <a:pPr>
              <a:defRPr/>
            </a:pPr>
            <a:fld id="{1DAE6FBB-A30A-4507-B72E-B68FF52BA094}"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xfrm>
            <a:off x="904875" y="739775"/>
            <a:ext cx="4921250" cy="3690938"/>
          </a:xfrm>
          <a:ln/>
        </p:spPr>
      </p:sp>
      <p:sp>
        <p:nvSpPr>
          <p:cNvPr id="25603" name="Notes Placeholder 2"/>
          <p:cNvSpPr>
            <a:spLocks noGrp="1"/>
          </p:cNvSpPr>
          <p:nvPr>
            <p:ph type="body" idx="1"/>
          </p:nvPr>
        </p:nvSpPr>
        <p:spPr>
          <a:noFill/>
          <a:ln/>
        </p:spPr>
        <p:txBody>
          <a:bodyPr/>
          <a:lstStyle/>
          <a:p>
            <a:pPr eaLnBrk="1" hangingPunct="1">
              <a:spcBef>
                <a:spcPct val="0"/>
              </a:spcBef>
            </a:pPr>
            <a:r>
              <a:rPr lang="en-GB" smtClean="0">
                <a:latin typeface="Times New Roman" pitchFamily="18" charset="0"/>
                <a:cs typeface="Times New Roman" pitchFamily="18" charset="0"/>
              </a:rPr>
              <a:t>Why are cities important?  </a:t>
            </a:r>
          </a:p>
          <a:p>
            <a:pPr eaLnBrk="1" hangingPunct="1">
              <a:spcBef>
                <a:spcPct val="0"/>
              </a:spcBef>
            </a:pPr>
            <a:endParaRPr lang="en-GB" smtClean="0">
              <a:latin typeface="Times New Roman" pitchFamily="18" charset="0"/>
              <a:cs typeface="Times New Roman" pitchFamily="18" charset="0"/>
            </a:endParaRPr>
          </a:p>
          <a:p>
            <a:pPr eaLnBrk="1" hangingPunct="1">
              <a:spcBef>
                <a:spcPct val="0"/>
              </a:spcBef>
            </a:pPr>
            <a:r>
              <a:rPr lang="en-GB" smtClean="0">
                <a:latin typeface="Times New Roman" pitchFamily="18" charset="0"/>
                <a:cs typeface="Times New Roman" pitchFamily="18" charset="0"/>
              </a:rPr>
              <a:t>Current trends show that our future is urban. </a:t>
            </a:r>
          </a:p>
          <a:p>
            <a:pPr eaLnBrk="1" hangingPunct="1">
              <a:spcBef>
                <a:spcPct val="0"/>
              </a:spcBef>
            </a:pPr>
            <a:endParaRPr lang="en-GB" smtClean="0">
              <a:latin typeface="Times New Roman" pitchFamily="18" charset="0"/>
              <a:cs typeface="Times New Roman" pitchFamily="18" charset="0"/>
            </a:endParaRPr>
          </a:p>
          <a:p>
            <a:pPr eaLnBrk="1" hangingPunct="1">
              <a:spcBef>
                <a:spcPct val="0"/>
              </a:spcBef>
            </a:pPr>
            <a:r>
              <a:rPr lang="en-GB" smtClean="0">
                <a:latin typeface="Times New Roman" pitchFamily="18" charset="0"/>
                <a:cs typeface="Times New Roman" pitchFamily="18" charset="0"/>
              </a:rPr>
              <a:t>The world’s urban population increased from about 200 million (15% of world population) in 1900 to 2.9 Billion (47% of world population) in 2000.  </a:t>
            </a:r>
            <a:endParaRPr lang="en-GB" altLang="ja-JP" smtClean="0">
              <a:latin typeface="Times New Roman" pitchFamily="18" charset="0"/>
              <a:cs typeface="Times New Roman" pitchFamily="18" charset="0"/>
            </a:endParaRPr>
          </a:p>
          <a:p>
            <a:pPr eaLnBrk="1" hangingPunct="1">
              <a:spcBef>
                <a:spcPct val="0"/>
              </a:spcBef>
            </a:pPr>
            <a:endParaRPr lang="en-GB" altLang="ja-JP" smtClean="0">
              <a:latin typeface="Times New Roman" pitchFamily="18" charset="0"/>
              <a:cs typeface="Times New Roman" pitchFamily="18" charset="0"/>
            </a:endParaRPr>
          </a:p>
          <a:p>
            <a:pPr eaLnBrk="1" hangingPunct="1">
              <a:spcBef>
                <a:spcPct val="0"/>
              </a:spcBef>
            </a:pPr>
            <a:r>
              <a:rPr lang="en-GB" altLang="ja-JP" smtClean="0">
                <a:latin typeface="Times New Roman" pitchFamily="18" charset="0"/>
                <a:cs typeface="Times New Roman" pitchFamily="18" charset="0"/>
              </a:rPr>
              <a:t>Globally, approximately 150,000 people become new urban citizens every day</a:t>
            </a:r>
          </a:p>
        </p:txBody>
      </p:sp>
      <p:sp>
        <p:nvSpPr>
          <p:cNvPr id="25604" name="Slide Number Placeholder 3"/>
          <p:cNvSpPr>
            <a:spLocks noGrp="1"/>
          </p:cNvSpPr>
          <p:nvPr>
            <p:ph type="sldNum" sz="quarter"/>
          </p:nvPr>
        </p:nvSpPr>
        <p:spPr>
          <a:noFill/>
          <a:ln>
            <a:miter lim="800000"/>
          </a:ln>
        </p:spPr>
        <p:txBody>
          <a:bodyPr/>
          <a:lstStyle/>
          <a:p>
            <a:pPr>
              <a:buFont typeface="Times New Roman" pitchFamily="18" charset="0"/>
              <a:buNone/>
            </a:pPr>
            <a:fld id="{3D46F2DE-9DCB-4C82-9A91-5697D901B4C5}" type="slidenum">
              <a:rPr lang="en-US" smtClean="0">
                <a:latin typeface="Times New Roman" pitchFamily="18" charset="0"/>
                <a:ea typeface="MS Gothic" pitchFamily="49" charset="-128"/>
                <a:cs typeface="Lucida Sans Unicode" pitchFamily="34" charset="0"/>
              </a:rPr>
              <a:pPr>
                <a:buFont typeface="Times New Roman" pitchFamily="18" charset="0"/>
                <a:buNone/>
              </a:pPr>
              <a:t>4</a:t>
            </a:fld>
            <a:endParaRPr lang="en-US" smtClean="0">
              <a:latin typeface="Times New Roman" pitchFamily="18" charset="0"/>
              <a:ea typeface="MS Gothic" pitchFamily="49" charset="-128"/>
              <a:cs typeface="Lucida Sans Unicode"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904875" y="739775"/>
            <a:ext cx="4921250" cy="3690938"/>
          </a:xfrm>
          <a:ln/>
        </p:spPr>
      </p:sp>
      <p:sp>
        <p:nvSpPr>
          <p:cNvPr id="29699" name="Notes Placeholder 2"/>
          <p:cNvSpPr>
            <a:spLocks noGrp="1"/>
          </p:cNvSpPr>
          <p:nvPr>
            <p:ph type="body" idx="1"/>
          </p:nvPr>
        </p:nvSpPr>
        <p:spPr>
          <a:noFill/>
          <a:ln/>
        </p:spPr>
        <p:txBody>
          <a:bodyPr/>
          <a:lstStyle/>
          <a:p>
            <a:r>
              <a:rPr lang="en-US" dirty="0" smtClean="0">
                <a:latin typeface="Times New Roman" pitchFamily="18" charset="0"/>
              </a:rPr>
              <a:t>But while cities are major sources of pollution, they also present opportunities for sustainable growth. </a:t>
            </a:r>
          </a:p>
          <a:p>
            <a:endParaRPr lang="en-US" dirty="0" smtClean="0">
              <a:latin typeface="Times New Roman" pitchFamily="18" charset="0"/>
            </a:endParaRPr>
          </a:p>
          <a:p>
            <a:r>
              <a:rPr lang="en-US" dirty="0" smtClean="0">
                <a:latin typeface="Times New Roman" pitchFamily="18" charset="0"/>
              </a:rPr>
              <a:t>(Bullet 1)</a:t>
            </a:r>
          </a:p>
          <a:p>
            <a:pPr>
              <a:buFontTx/>
              <a:buNone/>
            </a:pPr>
            <a:r>
              <a:rPr lang="en-US" dirty="0" smtClean="0">
                <a:latin typeface="Times New Roman" pitchFamily="18" charset="0"/>
              </a:rPr>
              <a:t>Cities have huge concentrations of capital that can be utilized for sustainable growth. </a:t>
            </a:r>
            <a:r>
              <a:rPr lang="fr-CH" dirty="0" smtClean="0">
                <a:solidFill>
                  <a:schemeClr val="tx1"/>
                </a:solidFill>
                <a:latin typeface="Arial Narrow" pitchFamily="34" charset="0"/>
              </a:rPr>
              <a:t>55% of GNP in Least </a:t>
            </a:r>
            <a:r>
              <a:rPr lang="fr-CH" dirty="0" err="1" smtClean="0">
                <a:solidFill>
                  <a:schemeClr val="tx1"/>
                </a:solidFill>
                <a:latin typeface="Arial Narrow" pitchFamily="34" charset="0"/>
              </a:rPr>
              <a:t>developed</a:t>
            </a:r>
            <a:r>
              <a:rPr lang="fr-CH" dirty="0" smtClean="0">
                <a:solidFill>
                  <a:schemeClr val="tx1"/>
                </a:solidFill>
                <a:latin typeface="Arial Narrow" pitchFamily="34" charset="0"/>
              </a:rPr>
              <a:t> countries are in </a:t>
            </a:r>
            <a:r>
              <a:rPr lang="fr-CH" dirty="0" err="1" smtClean="0">
                <a:solidFill>
                  <a:schemeClr val="tx1"/>
                </a:solidFill>
                <a:latin typeface="Arial Narrow" pitchFamily="34" charset="0"/>
              </a:rPr>
              <a:t>cities</a:t>
            </a:r>
            <a:r>
              <a:rPr lang="fr-CH" dirty="0" smtClean="0">
                <a:solidFill>
                  <a:schemeClr val="tx1"/>
                </a:solidFill>
                <a:latin typeface="Arial Narrow" pitchFamily="34" charset="0"/>
              </a:rPr>
              <a:t>. In </a:t>
            </a:r>
            <a:r>
              <a:rPr lang="fr-CH" dirty="0" err="1" smtClean="0">
                <a:solidFill>
                  <a:schemeClr val="tx1"/>
                </a:solidFill>
                <a:latin typeface="Arial Narrow" pitchFamily="34" charset="0"/>
              </a:rPr>
              <a:t>developed</a:t>
            </a:r>
            <a:r>
              <a:rPr lang="fr-CH" dirty="0" smtClean="0">
                <a:solidFill>
                  <a:schemeClr val="tx1"/>
                </a:solidFill>
                <a:latin typeface="Arial Narrow" pitchFamily="34" charset="0"/>
              </a:rPr>
              <a:t> countries, 85% of the </a:t>
            </a:r>
            <a:r>
              <a:rPr lang="fr-CH" dirty="0" err="1" smtClean="0">
                <a:solidFill>
                  <a:schemeClr val="tx1"/>
                </a:solidFill>
                <a:latin typeface="Arial Narrow" pitchFamily="34" charset="0"/>
              </a:rPr>
              <a:t>income</a:t>
            </a:r>
            <a:r>
              <a:rPr lang="fr-CH" dirty="0" smtClean="0">
                <a:solidFill>
                  <a:schemeClr val="tx1"/>
                </a:solidFill>
                <a:latin typeface="Arial Narrow" pitchFamily="34" charset="0"/>
              </a:rPr>
              <a:t> </a:t>
            </a:r>
            <a:r>
              <a:rPr lang="fr-CH" dirty="0" err="1" smtClean="0">
                <a:solidFill>
                  <a:schemeClr val="tx1"/>
                </a:solidFill>
                <a:latin typeface="Arial Narrow" pitchFamily="34" charset="0"/>
              </a:rPr>
              <a:t>is</a:t>
            </a:r>
            <a:r>
              <a:rPr lang="fr-CH" dirty="0" smtClean="0">
                <a:solidFill>
                  <a:schemeClr val="tx1"/>
                </a:solidFill>
                <a:latin typeface="Arial Narrow" pitchFamily="34" charset="0"/>
              </a:rPr>
              <a:t> made in </a:t>
            </a:r>
            <a:r>
              <a:rPr lang="fr-CH" dirty="0" err="1" smtClean="0">
                <a:solidFill>
                  <a:schemeClr val="tx1"/>
                </a:solidFill>
                <a:latin typeface="Arial Narrow" pitchFamily="34" charset="0"/>
              </a:rPr>
              <a:t>cities</a:t>
            </a:r>
            <a:r>
              <a:rPr lang="fr-CH" dirty="0" smtClean="0">
                <a:solidFill>
                  <a:schemeClr val="tx1"/>
                </a:solidFill>
                <a:latin typeface="Arial Narrow" pitchFamily="34" charset="0"/>
              </a:rPr>
              <a:t> </a:t>
            </a:r>
          </a:p>
          <a:p>
            <a:endParaRPr lang="en-US" dirty="0" smtClean="0">
              <a:latin typeface="Times New Roman" pitchFamily="18" charset="0"/>
            </a:endParaRPr>
          </a:p>
          <a:p>
            <a:r>
              <a:rPr lang="en-US" dirty="0" smtClean="0">
                <a:latin typeface="Times New Roman" pitchFamily="18" charset="0"/>
              </a:rPr>
              <a:t>(Bullet 2)</a:t>
            </a:r>
          </a:p>
          <a:p>
            <a:r>
              <a:rPr lang="en-US" dirty="0" smtClean="0">
                <a:latin typeface="Times New Roman" pitchFamily="18" charset="0"/>
              </a:rPr>
              <a:t>Cities are also knowledge hubs. </a:t>
            </a:r>
          </a:p>
          <a:p>
            <a:endParaRPr lang="en-US" dirty="0" smtClean="0">
              <a:latin typeface="Times New Roman" pitchFamily="18" charset="0"/>
            </a:endParaRPr>
          </a:p>
          <a:p>
            <a:r>
              <a:rPr lang="en-US" dirty="0" smtClean="0">
                <a:latin typeface="Times New Roman" pitchFamily="18" charset="0"/>
              </a:rPr>
              <a:t>(Bullet 3)</a:t>
            </a:r>
          </a:p>
          <a:p>
            <a:r>
              <a:rPr lang="fr-CH" dirty="0" err="1" smtClean="0">
                <a:solidFill>
                  <a:schemeClr val="tx1"/>
                </a:solidFill>
                <a:latin typeface="Times New Roman" pitchFamily="18" charset="0"/>
              </a:rPr>
              <a:t>When</a:t>
            </a:r>
            <a:r>
              <a:rPr lang="fr-CH" dirty="0" smtClean="0">
                <a:solidFill>
                  <a:schemeClr val="tx1"/>
                </a:solidFill>
                <a:latin typeface="Times New Roman" pitchFamily="18" charset="0"/>
              </a:rPr>
              <a:t> </a:t>
            </a:r>
            <a:r>
              <a:rPr lang="fr-CH" dirty="0" err="1" smtClean="0">
                <a:solidFill>
                  <a:schemeClr val="tx1"/>
                </a:solidFill>
                <a:latin typeface="Times New Roman" pitchFamily="18" charset="0"/>
              </a:rPr>
              <a:t>designed</a:t>
            </a:r>
            <a:r>
              <a:rPr lang="fr-CH" dirty="0" smtClean="0">
                <a:solidFill>
                  <a:schemeClr val="tx1"/>
                </a:solidFill>
                <a:latin typeface="Times New Roman" pitchFamily="18" charset="0"/>
              </a:rPr>
              <a:t> </a:t>
            </a:r>
            <a:r>
              <a:rPr lang="fr-CH" dirty="0" err="1" smtClean="0">
                <a:solidFill>
                  <a:schemeClr val="tx1"/>
                </a:solidFill>
                <a:latin typeface="Times New Roman" pitchFamily="18" charset="0"/>
              </a:rPr>
              <a:t>intelligently</a:t>
            </a:r>
            <a:r>
              <a:rPr lang="fr-CH" dirty="0" smtClean="0">
                <a:solidFill>
                  <a:schemeClr val="tx1"/>
                </a:solidFill>
                <a:latin typeface="Times New Roman" pitchFamily="18" charset="0"/>
              </a:rPr>
              <a:t>, </a:t>
            </a:r>
            <a:r>
              <a:rPr lang="fr-CH" dirty="0" err="1" smtClean="0">
                <a:solidFill>
                  <a:schemeClr val="tx1"/>
                </a:solidFill>
                <a:latin typeface="Times New Roman" pitchFamily="18" charset="0"/>
              </a:rPr>
              <a:t>cities</a:t>
            </a:r>
            <a:r>
              <a:rPr lang="fr-CH" dirty="0" smtClean="0">
                <a:solidFill>
                  <a:schemeClr val="tx1"/>
                </a:solidFill>
                <a:latin typeface="Times New Roman" pitchFamily="18" charset="0"/>
              </a:rPr>
              <a:t> </a:t>
            </a:r>
            <a:r>
              <a:rPr lang="fr-CH" dirty="0" err="1" smtClean="0">
                <a:solidFill>
                  <a:schemeClr val="tx1"/>
                </a:solidFill>
                <a:latin typeface="Times New Roman" pitchFamily="18" charset="0"/>
              </a:rPr>
              <a:t>can</a:t>
            </a:r>
            <a:r>
              <a:rPr lang="fr-CH" dirty="0" smtClean="0">
                <a:solidFill>
                  <a:schemeClr val="tx1"/>
                </a:solidFill>
                <a:latin typeface="Times New Roman" pitchFamily="18" charset="0"/>
              </a:rPr>
              <a:t> </a:t>
            </a:r>
            <a:r>
              <a:rPr lang="fr-CH" dirty="0" err="1" smtClean="0">
                <a:solidFill>
                  <a:schemeClr val="tx1"/>
                </a:solidFill>
                <a:latin typeface="Times New Roman" pitchFamily="18" charset="0"/>
              </a:rPr>
              <a:t>be</a:t>
            </a:r>
            <a:r>
              <a:rPr lang="fr-CH" dirty="0" smtClean="0">
                <a:solidFill>
                  <a:schemeClr val="tx1"/>
                </a:solidFill>
                <a:latin typeface="Times New Roman" pitchFamily="18" charset="0"/>
              </a:rPr>
              <a:t> more resource efficient. The </a:t>
            </a:r>
            <a:r>
              <a:rPr lang="fr-CH" dirty="0" err="1" smtClean="0">
                <a:solidFill>
                  <a:schemeClr val="tx1"/>
                </a:solidFill>
                <a:latin typeface="Times New Roman" pitchFamily="18" charset="0"/>
              </a:rPr>
              <a:t>delivery</a:t>
            </a:r>
            <a:r>
              <a:rPr lang="fr-CH" dirty="0" smtClean="0">
                <a:solidFill>
                  <a:schemeClr val="tx1"/>
                </a:solidFill>
                <a:latin typeface="Times New Roman" pitchFamily="18" charset="0"/>
              </a:rPr>
              <a:t> of services </a:t>
            </a:r>
            <a:r>
              <a:rPr lang="fr-CH" dirty="0" err="1" smtClean="0">
                <a:solidFill>
                  <a:schemeClr val="tx1"/>
                </a:solidFill>
                <a:latin typeface="Times New Roman" pitchFamily="18" charset="0"/>
              </a:rPr>
              <a:t>can</a:t>
            </a:r>
            <a:r>
              <a:rPr lang="fr-CH" dirty="0" smtClean="0">
                <a:solidFill>
                  <a:schemeClr val="tx1"/>
                </a:solidFill>
                <a:latin typeface="Times New Roman" pitchFamily="18" charset="0"/>
              </a:rPr>
              <a:t> </a:t>
            </a:r>
            <a:r>
              <a:rPr lang="fr-CH" dirty="0" err="1" smtClean="0">
                <a:solidFill>
                  <a:schemeClr val="tx1"/>
                </a:solidFill>
                <a:latin typeface="Times New Roman" pitchFamily="18" charset="0"/>
              </a:rPr>
              <a:t>be</a:t>
            </a:r>
            <a:r>
              <a:rPr lang="fr-CH" dirty="0" smtClean="0">
                <a:solidFill>
                  <a:schemeClr val="tx1"/>
                </a:solidFill>
                <a:latin typeface="Times New Roman" pitchFamily="18" charset="0"/>
              </a:rPr>
              <a:t> made to </a:t>
            </a:r>
            <a:r>
              <a:rPr lang="fr-CH" dirty="0" err="1" smtClean="0">
                <a:solidFill>
                  <a:schemeClr val="tx1"/>
                </a:solidFill>
                <a:latin typeface="Times New Roman" pitchFamily="18" charset="0"/>
              </a:rPr>
              <a:t>work</a:t>
            </a:r>
            <a:r>
              <a:rPr lang="fr-CH" dirty="0" smtClean="0">
                <a:solidFill>
                  <a:schemeClr val="tx1"/>
                </a:solidFill>
                <a:latin typeface="Times New Roman" pitchFamily="18" charset="0"/>
              </a:rPr>
              <a:t> for more people. The </a:t>
            </a:r>
            <a:r>
              <a:rPr lang="fr-CH" dirty="0" err="1" smtClean="0">
                <a:solidFill>
                  <a:schemeClr val="tx1"/>
                </a:solidFill>
                <a:latin typeface="Times New Roman" pitchFamily="18" charset="0"/>
              </a:rPr>
              <a:t>huge</a:t>
            </a:r>
            <a:r>
              <a:rPr lang="fr-CH" dirty="0" smtClean="0">
                <a:solidFill>
                  <a:schemeClr val="tx1"/>
                </a:solidFill>
                <a:latin typeface="Times New Roman" pitchFamily="18" charset="0"/>
              </a:rPr>
              <a:t> </a:t>
            </a:r>
            <a:r>
              <a:rPr lang="fr-CH" dirty="0" err="1" smtClean="0">
                <a:solidFill>
                  <a:schemeClr val="tx1"/>
                </a:solidFill>
                <a:latin typeface="Times New Roman" pitchFamily="18" charset="0"/>
              </a:rPr>
              <a:t>numbers</a:t>
            </a:r>
            <a:r>
              <a:rPr lang="fr-CH" dirty="0" smtClean="0">
                <a:solidFill>
                  <a:schemeClr val="tx1"/>
                </a:solidFill>
                <a:latin typeface="Times New Roman" pitchFamily="18" charset="0"/>
              </a:rPr>
              <a:t> of people </a:t>
            </a:r>
            <a:r>
              <a:rPr lang="fr-CH" dirty="0" err="1" smtClean="0">
                <a:solidFill>
                  <a:schemeClr val="tx1"/>
                </a:solidFill>
                <a:latin typeface="Times New Roman" pitchFamily="18" charset="0"/>
              </a:rPr>
              <a:t>allow</a:t>
            </a:r>
            <a:r>
              <a:rPr lang="fr-CH" dirty="0" smtClean="0">
                <a:solidFill>
                  <a:schemeClr val="tx1"/>
                </a:solidFill>
                <a:latin typeface="Times New Roman" pitchFamily="18" charset="0"/>
              </a:rPr>
              <a:t> for </a:t>
            </a:r>
            <a:r>
              <a:rPr lang="fr-CH" dirty="0" err="1" smtClean="0">
                <a:solidFill>
                  <a:schemeClr val="tx1"/>
                </a:solidFill>
                <a:latin typeface="Times New Roman" pitchFamily="18" charset="0"/>
              </a:rPr>
              <a:t>sustainable</a:t>
            </a:r>
            <a:r>
              <a:rPr lang="fr-CH" dirty="0" smtClean="0">
                <a:solidFill>
                  <a:schemeClr val="tx1"/>
                </a:solidFill>
                <a:latin typeface="Times New Roman" pitchFamily="18" charset="0"/>
              </a:rPr>
              <a:t> </a:t>
            </a:r>
            <a:r>
              <a:rPr lang="fr-CH" dirty="0" err="1" smtClean="0">
                <a:solidFill>
                  <a:schemeClr val="tx1"/>
                </a:solidFill>
                <a:latin typeface="Times New Roman" pitchFamily="18" charset="0"/>
              </a:rPr>
              <a:t>forms</a:t>
            </a:r>
            <a:r>
              <a:rPr lang="fr-CH" dirty="0" smtClean="0">
                <a:solidFill>
                  <a:schemeClr val="tx1"/>
                </a:solidFill>
                <a:latin typeface="Times New Roman" pitchFamily="18" charset="0"/>
              </a:rPr>
              <a:t> of transport,</a:t>
            </a:r>
            <a:r>
              <a:rPr lang="fr-CH" baseline="0" dirty="0" smtClean="0">
                <a:solidFill>
                  <a:schemeClr val="tx1"/>
                </a:solidFill>
                <a:latin typeface="Times New Roman" pitchFamily="18" charset="0"/>
              </a:rPr>
              <a:t> </a:t>
            </a:r>
            <a:r>
              <a:rPr lang="fr-CH" baseline="0" dirty="0" err="1" smtClean="0">
                <a:solidFill>
                  <a:schemeClr val="tx1"/>
                </a:solidFill>
                <a:latin typeface="Times New Roman" pitchFamily="18" charset="0"/>
              </a:rPr>
              <a:t>thus</a:t>
            </a:r>
            <a:r>
              <a:rPr lang="fr-CH" baseline="0" dirty="0" smtClean="0">
                <a:solidFill>
                  <a:schemeClr val="tx1"/>
                </a:solidFill>
                <a:latin typeface="Times New Roman" pitchFamily="18" charset="0"/>
              </a:rPr>
              <a:t> </a:t>
            </a:r>
            <a:r>
              <a:rPr lang="fr-CH" baseline="0" dirty="0" err="1" smtClean="0">
                <a:solidFill>
                  <a:schemeClr val="tx1"/>
                </a:solidFill>
                <a:latin typeface="Times New Roman" pitchFamily="18" charset="0"/>
              </a:rPr>
              <a:t>making</a:t>
            </a:r>
            <a:r>
              <a:rPr lang="fr-CH" baseline="0" dirty="0" smtClean="0">
                <a:solidFill>
                  <a:schemeClr val="tx1"/>
                </a:solidFill>
                <a:latin typeface="Times New Roman" pitchFamily="18" charset="0"/>
              </a:rPr>
              <a:t> </a:t>
            </a:r>
            <a:r>
              <a:rPr lang="fr-CH" baseline="0" dirty="0" err="1" smtClean="0">
                <a:solidFill>
                  <a:schemeClr val="tx1"/>
                </a:solidFill>
                <a:latin typeface="Times New Roman" pitchFamily="18" charset="0"/>
              </a:rPr>
              <a:t>it</a:t>
            </a:r>
            <a:r>
              <a:rPr lang="fr-CH" baseline="0" dirty="0" smtClean="0">
                <a:solidFill>
                  <a:schemeClr val="tx1"/>
                </a:solidFill>
                <a:latin typeface="Times New Roman" pitchFamily="18" charset="0"/>
              </a:rPr>
              <a:t> </a:t>
            </a:r>
            <a:r>
              <a:rPr lang="fr-CH" baseline="0" dirty="0" err="1" smtClean="0">
                <a:solidFill>
                  <a:schemeClr val="tx1"/>
                </a:solidFill>
                <a:latin typeface="Times New Roman" pitchFamily="18" charset="0"/>
              </a:rPr>
              <a:t>unecessary</a:t>
            </a:r>
            <a:r>
              <a:rPr lang="fr-CH" baseline="0" dirty="0" smtClean="0">
                <a:solidFill>
                  <a:schemeClr val="tx1"/>
                </a:solidFill>
                <a:latin typeface="Times New Roman" pitchFamily="18" charset="0"/>
              </a:rPr>
              <a:t> to </a:t>
            </a:r>
            <a:r>
              <a:rPr lang="fr-CH" baseline="0" dirty="0" err="1" smtClean="0">
                <a:solidFill>
                  <a:schemeClr val="tx1"/>
                </a:solidFill>
                <a:latin typeface="Times New Roman" pitchFamily="18" charset="0"/>
              </a:rPr>
              <a:t>utilize</a:t>
            </a:r>
            <a:r>
              <a:rPr lang="fr-CH" baseline="0" dirty="0" smtClean="0">
                <a:solidFill>
                  <a:schemeClr val="tx1"/>
                </a:solidFill>
                <a:latin typeface="Times New Roman" pitchFamily="18" charset="0"/>
              </a:rPr>
              <a:t> </a:t>
            </a:r>
            <a:r>
              <a:rPr lang="fr-CH" baseline="0" dirty="0" err="1" smtClean="0">
                <a:solidFill>
                  <a:schemeClr val="tx1"/>
                </a:solidFill>
                <a:latin typeface="Times New Roman" pitchFamily="18" charset="0"/>
              </a:rPr>
              <a:t>energy</a:t>
            </a:r>
            <a:r>
              <a:rPr lang="fr-CH" baseline="0" dirty="0" smtClean="0">
                <a:solidFill>
                  <a:schemeClr val="tx1"/>
                </a:solidFill>
                <a:latin typeface="Times New Roman" pitchFamily="18" charset="0"/>
              </a:rPr>
              <a:t> intensive modes of transport </a:t>
            </a:r>
            <a:r>
              <a:rPr lang="fr-CH" baseline="0" dirty="0" err="1" smtClean="0">
                <a:solidFill>
                  <a:schemeClr val="tx1"/>
                </a:solidFill>
                <a:latin typeface="Times New Roman" pitchFamily="18" charset="0"/>
              </a:rPr>
              <a:t>like</a:t>
            </a:r>
            <a:r>
              <a:rPr lang="fr-CH" baseline="0" dirty="0" smtClean="0">
                <a:solidFill>
                  <a:schemeClr val="tx1"/>
                </a:solidFill>
                <a:latin typeface="Times New Roman" pitchFamily="18" charset="0"/>
              </a:rPr>
              <a:t> cars.</a:t>
            </a:r>
            <a:endParaRPr lang="en-US" dirty="0" smtClean="0">
              <a:latin typeface="Times New Roman" pitchFamily="18" charset="0"/>
            </a:endParaRPr>
          </a:p>
          <a:p>
            <a:endParaRPr lang="en-US" dirty="0" smtClean="0">
              <a:latin typeface="Times New Roman" pitchFamily="18" charset="0"/>
            </a:endParaRPr>
          </a:p>
          <a:p>
            <a:endParaRPr lang="en-US" dirty="0" smtClean="0">
              <a:latin typeface="Times New Roman" pitchFamily="18" charset="0"/>
            </a:endParaRPr>
          </a:p>
        </p:txBody>
      </p:sp>
      <p:sp>
        <p:nvSpPr>
          <p:cNvPr id="29700" name="Slide Number Placeholder 3"/>
          <p:cNvSpPr>
            <a:spLocks noGrp="1"/>
          </p:cNvSpPr>
          <p:nvPr>
            <p:ph type="sldNum" sz="quarter"/>
          </p:nvPr>
        </p:nvSpPr>
        <p:spPr>
          <a:noFill/>
        </p:spPr>
        <p:txBody>
          <a:bodyPr/>
          <a:lstStyle/>
          <a:p>
            <a:pPr>
              <a:buFont typeface="Times New Roman" pitchFamily="18" charset="0"/>
              <a:buNone/>
            </a:pPr>
            <a:fld id="{006DA211-8773-4123-9144-B8497F086556}" type="slidenum">
              <a:rPr lang="en-US" smtClean="0">
                <a:latin typeface="Times New Roman" pitchFamily="18" charset="0"/>
                <a:ea typeface="MS Gothic" pitchFamily="49" charset="-128"/>
                <a:cs typeface="Lucida Sans Unicode" pitchFamily="34" charset="0"/>
              </a:rPr>
              <a:pPr>
                <a:buFont typeface="Times New Roman" pitchFamily="18" charset="0"/>
                <a:buNone/>
              </a:pPr>
              <a:t>5</a:t>
            </a:fld>
            <a:endParaRPr lang="en-US" smtClean="0">
              <a:latin typeface="Times New Roman" pitchFamily="18" charset="0"/>
              <a:ea typeface="MS Gothic" pitchFamily="49" charset="-128"/>
              <a:cs typeface="Lucida Sans Unicode"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904875" y="739775"/>
            <a:ext cx="4921250" cy="3690938"/>
          </a:xfrm>
          <a:ln/>
        </p:spPr>
      </p:sp>
      <p:sp>
        <p:nvSpPr>
          <p:cNvPr id="30723" name="Notes Placeholder 2"/>
          <p:cNvSpPr>
            <a:spLocks noGrp="1"/>
          </p:cNvSpPr>
          <p:nvPr>
            <p:ph type="body" idx="1"/>
          </p:nvPr>
        </p:nvSpPr>
        <p:spPr>
          <a:noFill/>
          <a:ln/>
        </p:spPr>
        <p:txBody>
          <a:bodyPr/>
          <a:lstStyle/>
          <a:p>
            <a:r>
              <a:rPr lang="en-US" dirty="0" smtClean="0">
                <a:latin typeface="Times New Roman" pitchFamily="18" charset="0"/>
              </a:rPr>
              <a:t>We recognize that a lot of problems emanate from cities, the UNEP Urban Programme focuses on the opportunities urban areas present.</a:t>
            </a:r>
            <a:r>
              <a:rPr lang="en-US" baseline="0" dirty="0" smtClean="0">
                <a:latin typeface="Times New Roman" pitchFamily="18" charset="0"/>
              </a:rPr>
              <a:t> </a:t>
            </a:r>
            <a:r>
              <a:rPr lang="en-US" dirty="0" smtClean="0">
                <a:latin typeface="Times New Roman" pitchFamily="18" charset="0"/>
              </a:rPr>
              <a:t>We believe that cities can be agents for positive change.</a:t>
            </a:r>
          </a:p>
          <a:p>
            <a:endParaRPr lang="en-US" dirty="0" smtClean="0">
              <a:latin typeface="Times New Roman" pitchFamily="18" charset="0"/>
            </a:endParaRPr>
          </a:p>
          <a:p>
            <a:r>
              <a:rPr lang="en-US" dirty="0" smtClean="0">
                <a:latin typeface="Times New Roman" pitchFamily="18" charset="0"/>
              </a:rPr>
              <a:t>Our work in UNEP links the global agenda to local actions by advocating for resource efficiency and promoting the green economy in the context of poverty alleviation and sustainable development</a:t>
            </a:r>
          </a:p>
        </p:txBody>
      </p:sp>
      <p:sp>
        <p:nvSpPr>
          <p:cNvPr id="30724" name="Slide Number Placeholder 3"/>
          <p:cNvSpPr>
            <a:spLocks noGrp="1"/>
          </p:cNvSpPr>
          <p:nvPr>
            <p:ph type="sldNum" sz="quarter"/>
          </p:nvPr>
        </p:nvSpPr>
        <p:spPr>
          <a:noFill/>
        </p:spPr>
        <p:txBody>
          <a:bodyPr/>
          <a:lstStyle/>
          <a:p>
            <a:pPr>
              <a:buFont typeface="Times New Roman" pitchFamily="18" charset="0"/>
              <a:buNone/>
            </a:pPr>
            <a:fld id="{08AE839C-3FFE-49DE-A642-D96AD24431BE}" type="slidenum">
              <a:rPr lang="en-US" smtClean="0">
                <a:latin typeface="Times New Roman" pitchFamily="18" charset="0"/>
                <a:ea typeface="MS Gothic" pitchFamily="49" charset="-128"/>
                <a:cs typeface="Lucida Sans Unicode" pitchFamily="34" charset="0"/>
              </a:rPr>
              <a:pPr>
                <a:buFont typeface="Times New Roman" pitchFamily="18" charset="0"/>
                <a:buNone/>
              </a:pPr>
              <a:t>6</a:t>
            </a:fld>
            <a:endParaRPr lang="en-US" smtClean="0">
              <a:latin typeface="Times New Roman" pitchFamily="18" charset="0"/>
              <a:ea typeface="MS Gothic" pitchFamily="49" charset="-128"/>
              <a:cs typeface="Lucida Sans Unicode"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xfrm>
            <a:off x="904875" y="739775"/>
            <a:ext cx="4921250" cy="3690938"/>
          </a:xfrm>
          <a:ln/>
        </p:spPr>
      </p:sp>
      <p:sp>
        <p:nvSpPr>
          <p:cNvPr id="31747" name="Notes Placeholder 2"/>
          <p:cNvSpPr>
            <a:spLocks noGrp="1"/>
          </p:cNvSpPr>
          <p:nvPr>
            <p:ph type="body" idx="1"/>
          </p:nvPr>
        </p:nvSpPr>
        <p:spPr>
          <a:noFill/>
          <a:ln/>
        </p:spPr>
        <p:txBody>
          <a:bodyPr/>
          <a:lstStyle/>
          <a:p>
            <a:r>
              <a:rPr lang="en-US" sz="1000" dirty="0" smtClean="0">
                <a:latin typeface="Times New Roman" pitchFamily="18" charset="0"/>
              </a:rPr>
              <a:t>The</a:t>
            </a:r>
            <a:r>
              <a:rPr lang="en-US" sz="1000" baseline="0" dirty="0" smtClean="0">
                <a:latin typeface="Times New Roman" pitchFamily="18" charset="0"/>
              </a:rPr>
              <a:t> photo of this ant carrying a leaf twice its size is the very nature of resource-efficiency. The logic is that we can produce the same products or the same result without having to consume more of our natural resources. </a:t>
            </a:r>
          </a:p>
          <a:p>
            <a:endParaRPr lang="en-US" sz="1000" baseline="0" dirty="0" smtClean="0">
              <a:latin typeface="Times New Roman" pitchFamily="18" charset="0"/>
            </a:endParaRPr>
          </a:p>
          <a:p>
            <a:r>
              <a:rPr lang="en-US" sz="1000" baseline="0" dirty="0" smtClean="0">
                <a:latin typeface="Times New Roman" pitchFamily="18" charset="0"/>
              </a:rPr>
              <a:t>In UNEP we see resource efficiency from a life-cycle and value chain perspective. This means reducing the total environmental impact of goods and services, from raw material to final use and disposal.</a:t>
            </a:r>
          </a:p>
          <a:p>
            <a:endParaRPr lang="en-US" sz="1000" baseline="0" dirty="0" smtClean="0">
              <a:latin typeface="Times New Roman" pitchFamily="18" charset="0"/>
            </a:endParaRPr>
          </a:p>
          <a:p>
            <a:r>
              <a:rPr lang="en-US" sz="1000" baseline="0" dirty="0" smtClean="0">
                <a:latin typeface="Times New Roman" pitchFamily="18" charset="0"/>
              </a:rPr>
              <a:t>Resource efficiency is also central to poverty alleviation. Wasteful use of resources – be it water, land, biomass, energy or materials – undermines the ability of societies worldwide to reduce the poverty gap. In many developing countries for example, the amount of money used on solid waste disposal surpasses the amount of money invested in primary education.</a:t>
            </a:r>
          </a:p>
          <a:p>
            <a:endParaRPr lang="en-US" sz="1000" baseline="0" dirty="0" smtClean="0">
              <a:latin typeface="Times New Roman" pitchFamily="18" charset="0"/>
            </a:endParaRP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sz="1000" kern="1200" dirty="0" smtClean="0">
                <a:solidFill>
                  <a:schemeClr val="tx1"/>
                </a:solidFill>
                <a:latin typeface="Times New Roman" pitchFamily="16" charset="0"/>
                <a:ea typeface="+mn-ea"/>
                <a:cs typeface="+mn-cs"/>
              </a:rPr>
              <a:t>Resource efficiency is a way to move towards a green economy - one that results in </a:t>
            </a:r>
            <a:r>
              <a:rPr lang="en-US" sz="1000" kern="1200" dirty="0" smtClean="0">
                <a:solidFill>
                  <a:srgbClr val="FF950E"/>
                </a:solidFill>
                <a:latin typeface="Times New Roman" pitchFamily="16" charset="0"/>
                <a:ea typeface="+mn-ea"/>
                <a:cs typeface="+mn-cs"/>
              </a:rPr>
              <a:t>improved human well-being </a:t>
            </a:r>
            <a:r>
              <a:rPr lang="en-US" sz="1000" kern="1200" dirty="0" smtClean="0">
                <a:solidFill>
                  <a:schemeClr val="tx1"/>
                </a:solidFill>
                <a:latin typeface="Times New Roman" pitchFamily="16" charset="0"/>
                <a:ea typeface="+mn-ea"/>
                <a:cs typeface="+mn-cs"/>
              </a:rPr>
              <a:t>and social equity, while significantly reducing environmental risks and ecological scarcities. </a:t>
            </a:r>
            <a:r>
              <a:rPr lang="en-US" sz="1000" kern="1200" baseline="0" dirty="0" smtClean="0">
                <a:solidFill>
                  <a:schemeClr val="tx1"/>
                </a:solidFill>
                <a:latin typeface="Times New Roman" pitchFamily="16" charset="0"/>
                <a:ea typeface="+mn-ea"/>
                <a:cs typeface="+mn-cs"/>
              </a:rPr>
              <a:t> </a:t>
            </a:r>
            <a:r>
              <a:rPr lang="en-US" sz="1000" kern="1200" dirty="0" smtClean="0">
                <a:solidFill>
                  <a:schemeClr val="tx1"/>
                </a:solidFill>
                <a:latin typeface="Times New Roman" pitchFamily="16" charset="0"/>
                <a:ea typeface="+mn-ea"/>
                <a:cs typeface="+mn-cs"/>
              </a:rPr>
              <a:t>In a green economy, growth in income should be driven by public and private investments – investments that reduce carbon emissions and pollution, enhance energy and resource efficiency, and prevent the loss of biodiversity and ecosystem services.</a:t>
            </a:r>
            <a:r>
              <a:rPr lang="en-US" sz="1000" kern="1200" baseline="0" dirty="0" smtClean="0">
                <a:solidFill>
                  <a:schemeClr val="tx1"/>
                </a:solidFill>
                <a:latin typeface="Times New Roman" pitchFamily="16" charset="0"/>
                <a:ea typeface="+mn-ea"/>
                <a:cs typeface="+mn-cs"/>
              </a:rPr>
              <a:t> </a:t>
            </a:r>
            <a:r>
              <a:rPr lang="en-US" sz="1000" kern="1200" dirty="0" smtClean="0">
                <a:solidFill>
                  <a:schemeClr val="tx1"/>
                </a:solidFill>
                <a:latin typeface="Times New Roman" pitchFamily="16" charset="0"/>
                <a:ea typeface="+mn-ea"/>
                <a:cs typeface="+mn-cs"/>
              </a:rPr>
              <a:t>In other words, a green economy is a vehicle for achieving sustainable development. </a:t>
            </a:r>
          </a:p>
          <a:p>
            <a:endParaRPr lang="en-US" sz="1000" baseline="0" dirty="0" smtClean="0">
              <a:latin typeface="Times New Roman" pitchFamily="18" charset="0"/>
            </a:endParaRPr>
          </a:p>
        </p:txBody>
      </p:sp>
      <p:sp>
        <p:nvSpPr>
          <p:cNvPr id="31748" name="Slide Number Placeholder 3"/>
          <p:cNvSpPr>
            <a:spLocks noGrp="1"/>
          </p:cNvSpPr>
          <p:nvPr>
            <p:ph type="sldNum" sz="quarter"/>
          </p:nvPr>
        </p:nvSpPr>
        <p:spPr>
          <a:noFill/>
        </p:spPr>
        <p:txBody>
          <a:bodyPr/>
          <a:lstStyle/>
          <a:p>
            <a:pPr>
              <a:buFont typeface="Times New Roman" pitchFamily="18" charset="0"/>
              <a:buNone/>
            </a:pPr>
            <a:fld id="{C339636D-5A99-4CB9-A122-E42DF37B2DAE}" type="slidenum">
              <a:rPr lang="en-US" smtClean="0">
                <a:latin typeface="Times New Roman" pitchFamily="18" charset="0"/>
                <a:ea typeface="MS Gothic" pitchFamily="49" charset="-128"/>
                <a:cs typeface="Lucida Sans Unicode" pitchFamily="34" charset="0"/>
              </a:rPr>
              <a:pPr>
                <a:buFont typeface="Times New Roman" pitchFamily="18" charset="0"/>
                <a:buNone/>
              </a:pPr>
              <a:t>7</a:t>
            </a:fld>
            <a:endParaRPr lang="en-US" smtClean="0">
              <a:latin typeface="Times New Roman" pitchFamily="18" charset="0"/>
              <a:ea typeface="MS Gothic" pitchFamily="49" charset="-128"/>
              <a:cs typeface="Lucida Sans Unicode"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Last</a:t>
            </a:r>
            <a:r>
              <a:rPr lang="en-US" baseline="0" dirty="0" smtClean="0"/>
              <a:t> year, UNEP released its green economy report that produced some interesting results. </a:t>
            </a:r>
          </a:p>
          <a:p>
            <a:endParaRPr lang="en-US" baseline="0" dirty="0" smtClean="0"/>
          </a:p>
          <a:p>
            <a:r>
              <a:rPr lang="en-US" baseline="0" dirty="0" smtClean="0"/>
              <a:t>(Bullet 1)</a:t>
            </a:r>
          </a:p>
          <a:p>
            <a:r>
              <a:rPr lang="en-US" baseline="0" dirty="0" smtClean="0"/>
              <a:t>The new UNEP report demonstrates that a transition to a green economy is possible by investing 2% of global capita per year (currently about 1.3 Trillion USD) between now and 2050 in a green transformation of key sectors, including agriculture, buildings, energy, fisheries, forests, manufacturing, tourism, transport, water and waste management. However, such investments must be spurred by national and international policy reforms.</a:t>
            </a:r>
          </a:p>
          <a:p>
            <a:endParaRPr lang="en-US" baseline="0" dirty="0" smtClean="0"/>
          </a:p>
          <a:p>
            <a:r>
              <a:rPr lang="en-US" baseline="0" dirty="0" smtClean="0"/>
              <a:t>(Bullet 2)</a:t>
            </a:r>
          </a:p>
          <a:p>
            <a:r>
              <a:rPr lang="en-US" baseline="0" dirty="0" smtClean="0"/>
              <a:t>A green investment scenario achieves higher annual growth rates than a business as usual scenario within 5-10 years. This economic growth is characterized by a significant decoupling from environmental impacts with the global ecological footprint to </a:t>
            </a:r>
            <a:r>
              <a:rPr lang="en-US" baseline="0" dirty="0" err="1" smtClean="0"/>
              <a:t>biocapacity</a:t>
            </a:r>
            <a:r>
              <a:rPr lang="en-US" baseline="0" dirty="0" smtClean="0"/>
              <a:t> ratio.</a:t>
            </a:r>
          </a:p>
          <a:p>
            <a:endParaRPr lang="en-US" baseline="0" dirty="0" smtClean="0"/>
          </a:p>
          <a:p>
            <a:r>
              <a:rPr lang="en-US" baseline="0" dirty="0" smtClean="0"/>
              <a:t>(Bullet 3)</a:t>
            </a:r>
          </a:p>
          <a:p>
            <a:endParaRPr lang="en-US" dirty="0"/>
          </a:p>
        </p:txBody>
      </p:sp>
      <p:sp>
        <p:nvSpPr>
          <p:cNvPr id="4" name="Slide Number Placeholder 3"/>
          <p:cNvSpPr>
            <a:spLocks noGrp="1"/>
          </p:cNvSpPr>
          <p:nvPr>
            <p:ph type="sldNum" idx="10"/>
          </p:nvPr>
        </p:nvSpPr>
        <p:spPr/>
        <p:txBody>
          <a:bodyPr/>
          <a:lstStyle/>
          <a:p>
            <a:pPr>
              <a:defRPr/>
            </a:pPr>
            <a:fld id="{1DAE6FBB-A30A-4507-B72E-B68FF52BA094}"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xfrm>
            <a:off x="904875" y="739775"/>
            <a:ext cx="4921250" cy="3690938"/>
          </a:xfrm>
          <a:ln/>
        </p:spPr>
      </p:sp>
      <p:sp>
        <p:nvSpPr>
          <p:cNvPr id="31747" name="Notes Placeholder 2"/>
          <p:cNvSpPr>
            <a:spLocks noGrp="1"/>
          </p:cNvSpPr>
          <p:nvPr>
            <p:ph type="body" idx="1"/>
          </p:nvPr>
        </p:nvSpPr>
        <p:spPr>
          <a:noFill/>
          <a:ln/>
        </p:spPr>
        <p:txBody>
          <a:bodyPr/>
          <a:lstStyle/>
          <a:p>
            <a:pPr eaLnBrk="1" hangingPunct="1">
              <a:spcBef>
                <a:spcPct val="0"/>
              </a:spcBef>
            </a:pPr>
            <a:r>
              <a:rPr lang="en-US" dirty="0" smtClean="0">
                <a:latin typeface="Times New Roman" pitchFamily="18" charset="0"/>
                <a:cs typeface="Times New Roman" pitchFamily="18" charset="0"/>
              </a:rPr>
              <a:t>In pursuing the goals of resource efficiency and sustainable growth, one of UNEP’s focus areas is on cities and climate change. In addition to this project on mainstreaming environment into the</a:t>
            </a:r>
            <a:r>
              <a:rPr lang="en-US" baseline="0" dirty="0" smtClean="0">
                <a:latin typeface="Times New Roman" pitchFamily="18" charset="0"/>
                <a:cs typeface="Times New Roman" pitchFamily="18" charset="0"/>
              </a:rPr>
              <a:t> CDS which I will explain in greater detail later, we are also working with cities and other international actors.</a:t>
            </a:r>
          </a:p>
          <a:p>
            <a:pPr eaLnBrk="1" hangingPunct="1">
              <a:spcBef>
                <a:spcPct val="0"/>
              </a:spcBef>
            </a:pPr>
            <a:r>
              <a:rPr lang="en-US" dirty="0" smtClean="0">
                <a:latin typeface="Times New Roman" pitchFamily="18" charset="0"/>
                <a:cs typeface="Times New Roman" pitchFamily="18" charset="0"/>
              </a:rPr>
              <a:t> </a:t>
            </a:r>
          </a:p>
          <a:p>
            <a:pPr eaLnBrk="1" hangingPunct="1">
              <a:spcBef>
                <a:spcPct val="0"/>
              </a:spcBef>
            </a:pPr>
            <a:r>
              <a:rPr lang="en-GB" dirty="0" smtClean="0">
                <a:latin typeface="Times New Roman" pitchFamily="18" charset="0"/>
                <a:cs typeface="Times New Roman" pitchFamily="18" charset="0"/>
              </a:rPr>
              <a:t>(Bullet 1)</a:t>
            </a:r>
          </a:p>
          <a:p>
            <a:pPr eaLnBrk="1" hangingPunct="1">
              <a:spcBef>
                <a:spcPct val="0"/>
              </a:spcBef>
            </a:pPr>
            <a:r>
              <a:rPr lang="en-GB" dirty="0" smtClean="0">
                <a:latin typeface="Times New Roman" pitchFamily="18" charset="0"/>
                <a:cs typeface="Times New Roman" pitchFamily="18" charset="0"/>
              </a:rPr>
              <a:t>Working with the Cities Alliance, UN-Habitat, and the World Bank; UNEP is taking the lead in establishing a knowledge</a:t>
            </a:r>
            <a:r>
              <a:rPr lang="en-GB" baseline="0" dirty="0" smtClean="0">
                <a:latin typeface="Times New Roman" pitchFamily="18" charset="0"/>
                <a:cs typeface="Times New Roman" pitchFamily="18" charset="0"/>
              </a:rPr>
              <a:t> </a:t>
            </a:r>
            <a:r>
              <a:rPr lang="en-GB" baseline="0" dirty="0" err="1" smtClean="0">
                <a:latin typeface="Times New Roman" pitchFamily="18" charset="0"/>
                <a:cs typeface="Times New Roman" pitchFamily="18" charset="0"/>
              </a:rPr>
              <a:t>center</a:t>
            </a:r>
            <a:r>
              <a:rPr lang="en-GB" baseline="0" dirty="0" smtClean="0">
                <a:latin typeface="Times New Roman" pitchFamily="18" charset="0"/>
                <a:cs typeface="Times New Roman" pitchFamily="18" charset="0"/>
              </a:rPr>
              <a:t> on cities and climate change that will be launched this March 8 2012. </a:t>
            </a:r>
            <a:r>
              <a:rPr lang="en-GB" dirty="0" smtClean="0">
                <a:latin typeface="Times New Roman" pitchFamily="18" charset="0"/>
                <a:cs typeface="Times New Roman" pitchFamily="18" charset="0"/>
              </a:rPr>
              <a:t>The web portal contains the most information on the subject in terms of documents, city actions, and expert options. It includes a list of organizations in the field of cities and climate change.</a:t>
            </a:r>
            <a:r>
              <a:rPr lang="en-GB" baseline="0" dirty="0" smtClean="0">
                <a:latin typeface="Times New Roman" pitchFamily="18" charset="0"/>
                <a:cs typeface="Times New Roman" pitchFamily="18" charset="0"/>
              </a:rPr>
              <a:t> </a:t>
            </a:r>
            <a:endParaRPr lang="en-GB" dirty="0" smtClean="0">
              <a:latin typeface="Times New Roman" pitchFamily="18" charset="0"/>
              <a:cs typeface="Times New Roman" pitchFamily="18" charset="0"/>
            </a:endParaRPr>
          </a:p>
          <a:p>
            <a:pPr eaLnBrk="1" hangingPunct="1">
              <a:spcBef>
                <a:spcPct val="0"/>
              </a:spcBef>
            </a:pPr>
            <a:endParaRPr lang="en-GB" dirty="0" smtClean="0">
              <a:latin typeface="Times New Roman" pitchFamily="18" charset="0"/>
              <a:cs typeface="Times New Roman" pitchFamily="18" charset="0"/>
            </a:endParaRPr>
          </a:p>
          <a:p>
            <a:pPr eaLnBrk="1" hangingPunct="1">
              <a:spcBef>
                <a:spcPct val="0"/>
              </a:spcBef>
            </a:pPr>
            <a:r>
              <a:rPr lang="en-GB" dirty="0" smtClean="0">
                <a:latin typeface="Times New Roman" pitchFamily="18" charset="0"/>
                <a:cs typeface="Times New Roman" pitchFamily="18" charset="0"/>
              </a:rPr>
              <a:t>(Bullet 2)</a:t>
            </a:r>
          </a:p>
          <a:p>
            <a:pPr eaLnBrk="1" hangingPunct="1">
              <a:spcBef>
                <a:spcPct val="0"/>
              </a:spcBef>
            </a:pPr>
            <a:r>
              <a:rPr lang="en-GB" dirty="0" smtClean="0">
                <a:latin typeface="Times New Roman" pitchFamily="18" charset="0"/>
                <a:cs typeface="Times New Roman" pitchFamily="18" charset="0"/>
              </a:rPr>
              <a:t>We also have a key partnership with </a:t>
            </a:r>
            <a:r>
              <a:rPr lang="en-GB" dirty="0" err="1" smtClean="0">
                <a:latin typeface="Times New Roman" pitchFamily="18" charset="0"/>
                <a:cs typeface="Times New Roman" pitchFamily="18" charset="0"/>
              </a:rPr>
              <a:t>Gwangju</a:t>
            </a:r>
            <a:r>
              <a:rPr lang="en-GB" dirty="0" smtClean="0">
                <a:latin typeface="Times New Roman" pitchFamily="18" charset="0"/>
                <a:cs typeface="Times New Roman" pitchFamily="18" charset="0"/>
              </a:rPr>
              <a:t>,</a:t>
            </a:r>
            <a:r>
              <a:rPr lang="en-GB" baseline="0" dirty="0" smtClean="0">
                <a:latin typeface="Times New Roman" pitchFamily="18" charset="0"/>
                <a:cs typeface="Times New Roman" pitchFamily="18" charset="0"/>
              </a:rPr>
              <a:t> South Korea. </a:t>
            </a:r>
            <a:r>
              <a:rPr lang="en-GB" dirty="0" smtClean="0">
                <a:latin typeface="Times New Roman" pitchFamily="18" charset="0"/>
                <a:cs typeface="Times New Roman" pitchFamily="18" charset="0"/>
              </a:rPr>
              <a:t>From 2011 UNEP collaborated with </a:t>
            </a:r>
            <a:r>
              <a:rPr lang="en-GB" dirty="0" err="1" smtClean="0">
                <a:latin typeface="Times New Roman" pitchFamily="18" charset="0"/>
                <a:cs typeface="Times New Roman" pitchFamily="18" charset="0"/>
              </a:rPr>
              <a:t>Gwangju</a:t>
            </a:r>
            <a:r>
              <a:rPr lang="en-GB" dirty="0" smtClean="0">
                <a:latin typeface="Times New Roman" pitchFamily="18" charset="0"/>
                <a:cs typeface="Times New Roman" pitchFamily="18" charset="0"/>
              </a:rPr>
              <a:t> to develop a project on sustainable cities.</a:t>
            </a:r>
            <a:r>
              <a:rPr lang="en-GB" baseline="0" dirty="0" smtClean="0">
                <a:latin typeface="Times New Roman" pitchFamily="18" charset="0"/>
                <a:cs typeface="Times New Roman" pitchFamily="18" charset="0"/>
              </a:rPr>
              <a:t> </a:t>
            </a:r>
            <a:r>
              <a:rPr lang="en-GB" dirty="0" smtClean="0">
                <a:latin typeface="Times New Roman" pitchFamily="18" charset="0"/>
                <a:cs typeface="Times New Roman" pitchFamily="18" charset="0"/>
              </a:rPr>
              <a:t>This includes the assessment of the environmental performance of the city (including GHG monitoring and reporting) and the possibility of applying urban CDM methodology.</a:t>
            </a:r>
            <a:endParaRPr lang="en-US" dirty="0" smtClean="0">
              <a:latin typeface="Times New Roman" pitchFamily="18" charset="0"/>
              <a:cs typeface="Times New Roman" pitchFamily="18" charset="0"/>
            </a:endParaRPr>
          </a:p>
          <a:p>
            <a:pPr eaLnBrk="1" hangingPunct="1">
              <a:spcBef>
                <a:spcPct val="0"/>
              </a:spcBef>
            </a:pPr>
            <a:endParaRPr lang="en-US" dirty="0" smtClean="0">
              <a:latin typeface="Times New Roman" pitchFamily="18" charset="0"/>
              <a:cs typeface="Times New Roman" pitchFamily="18" charset="0"/>
            </a:endParaRPr>
          </a:p>
          <a:p>
            <a:pPr eaLnBrk="1" hangingPunct="1">
              <a:spcBef>
                <a:spcPct val="0"/>
              </a:spcBef>
            </a:pPr>
            <a:r>
              <a:rPr lang="en-GB" dirty="0" smtClean="0">
                <a:latin typeface="Times New Roman" pitchFamily="18" charset="0"/>
                <a:cs typeface="Times New Roman" pitchFamily="18" charset="0"/>
              </a:rPr>
              <a:t>(Bullet</a:t>
            </a:r>
            <a:r>
              <a:rPr lang="en-GB" baseline="0" dirty="0" smtClean="0">
                <a:latin typeface="Times New Roman" pitchFamily="18" charset="0"/>
                <a:cs typeface="Times New Roman" pitchFamily="18" charset="0"/>
              </a:rPr>
              <a:t> 3)</a:t>
            </a:r>
            <a:endParaRPr lang="en-GB" dirty="0" smtClean="0">
              <a:latin typeface="Times New Roman" pitchFamily="18" charset="0"/>
              <a:cs typeface="Times New Roman" pitchFamily="18" charset="0"/>
            </a:endParaRPr>
          </a:p>
          <a:p>
            <a:pPr eaLnBrk="1" hangingPunct="1">
              <a:spcBef>
                <a:spcPct val="0"/>
              </a:spcBef>
            </a:pPr>
            <a:r>
              <a:rPr lang="en-US" dirty="0" smtClean="0">
                <a:latin typeface="Times New Roman" pitchFamily="18" charset="0"/>
                <a:cs typeface="Times New Roman" pitchFamily="18" charset="0"/>
              </a:rPr>
              <a:t>UNEP also has</a:t>
            </a:r>
            <a:r>
              <a:rPr lang="en-US" baseline="0" dirty="0" smtClean="0">
                <a:latin typeface="Times New Roman" pitchFamily="18" charset="0"/>
                <a:cs typeface="Times New Roman" pitchFamily="18" charset="0"/>
              </a:rPr>
              <a:t> a the global  </a:t>
            </a:r>
            <a:r>
              <a:rPr lang="en-US" dirty="0" smtClean="0">
                <a:latin typeface="Times New Roman" pitchFamily="18" charset="0"/>
                <a:cs typeface="Times New Roman" pitchFamily="18" charset="0"/>
              </a:rPr>
              <a:t>GEO Cities.  To guide cities in conducting Integrated Environmental Assessments in cities.</a:t>
            </a:r>
          </a:p>
          <a:p>
            <a:pPr eaLnBrk="1" hangingPunct="1">
              <a:spcBef>
                <a:spcPct val="0"/>
              </a:spcBef>
            </a:pPr>
            <a:r>
              <a:rPr lang="en-US" dirty="0" smtClean="0">
                <a:latin typeface="Times New Roman" pitchFamily="18" charset="0"/>
                <a:cs typeface="Times New Roman" pitchFamily="18" charset="0"/>
              </a:rPr>
              <a:t>The</a:t>
            </a:r>
            <a:r>
              <a:rPr lang="en-US" baseline="0" dirty="0" smtClean="0">
                <a:latin typeface="Times New Roman" pitchFamily="18" charset="0"/>
                <a:cs typeface="Times New Roman" pitchFamily="18" charset="0"/>
              </a:rPr>
              <a:t> GEO Cities helps cities </a:t>
            </a:r>
            <a:r>
              <a:rPr lang="en-US" baseline="0" dirty="0" err="1" smtClean="0">
                <a:latin typeface="Times New Roman" pitchFamily="18" charset="0"/>
                <a:cs typeface="Times New Roman" pitchFamily="18" charset="0"/>
              </a:rPr>
              <a:t>a</a:t>
            </a:r>
            <a:r>
              <a:rPr lang="en-US" dirty="0" err="1" smtClean="0">
                <a:latin typeface="Times New Roman" pitchFamily="18" charset="0"/>
                <a:cs typeface="Times New Roman" pitchFamily="18" charset="0"/>
              </a:rPr>
              <a:t>nalyse</a:t>
            </a:r>
            <a:r>
              <a:rPr lang="en-US" dirty="0" smtClean="0">
                <a:latin typeface="Times New Roman" pitchFamily="18" charset="0"/>
                <a:cs typeface="Times New Roman" pitchFamily="18" charset="0"/>
              </a:rPr>
              <a:t> the state of the local environment and the impacts of cities on the local, national and global environment.</a:t>
            </a:r>
            <a:r>
              <a:rPr lang="en-US" baseline="0"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UNEP has been supporting GEO Cities in Latin American, the African region and Eastern Europe.</a:t>
            </a:r>
          </a:p>
          <a:p>
            <a:pPr eaLnBrk="1" hangingPunct="1">
              <a:spcBef>
                <a:spcPct val="0"/>
              </a:spcBef>
            </a:pPr>
            <a:endParaRPr lang="en-GB" dirty="0" smtClean="0">
              <a:latin typeface="Times New Roman" pitchFamily="18" charset="0"/>
              <a:cs typeface="Times New Roman" pitchFamily="18" charset="0"/>
            </a:endParaRPr>
          </a:p>
          <a:p>
            <a:pPr eaLnBrk="1" hangingPunct="1">
              <a:spcBef>
                <a:spcPct val="0"/>
              </a:spcBef>
            </a:pPr>
            <a:endParaRPr lang="en-GB" dirty="0" smtClean="0">
              <a:latin typeface="Times New Roman" pitchFamily="18" charset="0"/>
              <a:cs typeface="Times New Roman" pitchFamily="18" charset="0"/>
            </a:endParaRPr>
          </a:p>
        </p:txBody>
      </p:sp>
      <p:sp>
        <p:nvSpPr>
          <p:cNvPr id="31748" name="Slide Number Placeholder 3"/>
          <p:cNvSpPr>
            <a:spLocks noGrp="1"/>
          </p:cNvSpPr>
          <p:nvPr>
            <p:ph type="sldNum" sz="quarter"/>
          </p:nvPr>
        </p:nvSpPr>
        <p:spPr>
          <a:noFill/>
        </p:spPr>
        <p:txBody>
          <a:bodyPr/>
          <a:lstStyle/>
          <a:p>
            <a:pPr>
              <a:buFont typeface="Times New Roman" pitchFamily="18" charset="0"/>
              <a:buNone/>
            </a:pPr>
            <a:fld id="{C339636D-5A99-4CB9-A122-E42DF37B2DAE}" type="slidenum">
              <a:rPr lang="en-US" smtClean="0">
                <a:latin typeface="Times New Roman" pitchFamily="18" charset="0"/>
                <a:ea typeface="MS Gothic" pitchFamily="49" charset="-128"/>
                <a:cs typeface="Lucida Sans Unicode" pitchFamily="34" charset="0"/>
              </a:rPr>
              <a:pPr>
                <a:buFont typeface="Times New Roman" pitchFamily="18" charset="0"/>
                <a:buNone/>
              </a:pPr>
              <a:t>9</a:t>
            </a:fld>
            <a:endParaRPr lang="en-US" smtClean="0">
              <a:latin typeface="Times New Roman" pitchFamily="18" charset="0"/>
              <a:ea typeface="MS Gothic" pitchFamily="49" charset="-128"/>
              <a:cs typeface="Lucida Sans Unicode"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6020" y="2130426"/>
            <a:ext cx="777196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2040" y="3886200"/>
            <a:ext cx="639992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347" y="274638"/>
            <a:ext cx="8229307"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347" y="1600201"/>
            <a:ext cx="8229307"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060" y="274639"/>
            <a:ext cx="2056593"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347" y="274639"/>
            <a:ext cx="6031991"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2"/>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347" y="6245225"/>
            <a:ext cx="2132819" cy="476250"/>
          </a:xfrm>
          <a:prstGeom prst="rect">
            <a:avLst/>
          </a:prstGeom>
        </p:spPr>
        <p:txBody>
          <a:bodyPr/>
          <a:lstStyle>
            <a:lvl1pPr eaLnBrk="0" hangingPunct="0">
              <a:buClr>
                <a:srgbClr val="000000"/>
              </a:buClr>
              <a:buSzPct val="100000"/>
              <a:buFont typeface="Times New Roman" pitchFamily="16" charset="0"/>
              <a:buNone/>
              <a:defRPr>
                <a:latin typeface="Times New Roman" pitchFamily="16" charset="0"/>
                <a:ea typeface="MS Gothic" charset="-128"/>
                <a:cs typeface="+mn-cs"/>
              </a:defRPr>
            </a:lvl1pPr>
          </a:lstStyle>
          <a:p>
            <a:pPr>
              <a:defRPr/>
            </a:pPr>
            <a:endParaRPr lang="en-US"/>
          </a:p>
        </p:txBody>
      </p:sp>
      <p:sp>
        <p:nvSpPr>
          <p:cNvPr id="6" name="Footer Placeholder 5"/>
          <p:cNvSpPr>
            <a:spLocks noGrp="1" noChangeArrowheads="1"/>
          </p:cNvSpPr>
          <p:nvPr>
            <p:ph type="ftr" sz="quarter" idx="11"/>
          </p:nvPr>
        </p:nvSpPr>
        <p:spPr>
          <a:xfrm>
            <a:off x="3123736" y="6245225"/>
            <a:ext cx="2896528" cy="476250"/>
          </a:xfrm>
          <a:prstGeom prst="rect">
            <a:avLst/>
          </a:prstGeom>
        </p:spPr>
        <p:txBody>
          <a:bodyPr/>
          <a:lstStyle>
            <a:lvl1pPr eaLnBrk="0" hangingPunct="0">
              <a:buClr>
                <a:srgbClr val="000000"/>
              </a:buClr>
              <a:buSzPct val="100000"/>
              <a:buFont typeface="Times New Roman" pitchFamily="16" charset="0"/>
              <a:buNone/>
              <a:defRPr>
                <a:latin typeface="Times New Roman" pitchFamily="16" charset="0"/>
                <a:ea typeface="MS Gothic" charset="-128"/>
                <a:cs typeface="+mn-cs"/>
              </a:defRPr>
            </a:lvl1pPr>
          </a:lstStyle>
          <a:p>
            <a:pPr>
              <a:defRPr/>
            </a:pPr>
            <a:endParaRPr lang="en-US"/>
          </a:p>
        </p:txBody>
      </p:sp>
      <p:sp>
        <p:nvSpPr>
          <p:cNvPr id="7" name="Slide Number Placeholder 6"/>
          <p:cNvSpPr>
            <a:spLocks noGrp="1" noChangeArrowheads="1"/>
          </p:cNvSpPr>
          <p:nvPr>
            <p:ph type="sldNum" sz="quarter" idx="12"/>
          </p:nvPr>
        </p:nvSpPr>
        <p:spPr>
          <a:xfrm>
            <a:off x="6553836" y="6245225"/>
            <a:ext cx="2132818" cy="476250"/>
          </a:xfrm>
          <a:prstGeom prst="rect">
            <a:avLst/>
          </a:prstGeom>
        </p:spPr>
        <p:txBody>
          <a:bodyPr/>
          <a:lstStyle>
            <a:lvl1pPr eaLnBrk="0" hangingPunct="0">
              <a:buClr>
                <a:srgbClr val="000000"/>
              </a:buClr>
              <a:buSzPct val="100000"/>
              <a:buFont typeface="Times New Roman" pitchFamily="16" charset="0"/>
              <a:buNone/>
              <a:defRPr>
                <a:latin typeface="Times New Roman" pitchFamily="16" charset="0"/>
                <a:ea typeface="MS Gothic" charset="-128"/>
                <a:cs typeface="+mn-cs"/>
              </a:defRPr>
            </a:lvl1pPr>
          </a:lstStyle>
          <a:p>
            <a:pPr>
              <a:defRPr/>
            </a:pPr>
            <a:fld id="{AC04B10A-3C8E-4147-9476-D0A1DBA95D6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347" y="274638"/>
            <a:ext cx="8229307"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347" y="1600201"/>
            <a:ext cx="8229307"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667" y="4406901"/>
            <a:ext cx="777196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667" y="2906713"/>
            <a:ext cx="777196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347" y="274638"/>
            <a:ext cx="8229307"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347" y="1600201"/>
            <a:ext cx="4044293"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2361" y="1600201"/>
            <a:ext cx="4044292"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347" y="274638"/>
            <a:ext cx="8229307"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347" y="1535113"/>
            <a:ext cx="403989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347" y="2174875"/>
            <a:ext cx="403989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94" y="1535113"/>
            <a:ext cx="404136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94" y="2174875"/>
            <a:ext cx="404136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347" y="274638"/>
            <a:ext cx="8229307"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347" y="273050"/>
            <a:ext cx="300793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219" y="273051"/>
            <a:ext cx="5111434"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347" y="1435101"/>
            <a:ext cx="300793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741" y="4800600"/>
            <a:ext cx="5485227"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741" y="612775"/>
            <a:ext cx="5485227"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741" y="5367338"/>
            <a:ext cx="5485227"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1219591" cy="6858000"/>
          </a:xfrm>
          <a:prstGeom prst="rect">
            <a:avLst/>
          </a:prstGeom>
          <a:gradFill rotWithShape="0">
            <a:gsLst>
              <a:gs pos="0">
                <a:srgbClr val="3399FF"/>
              </a:gs>
              <a:gs pos="100000">
                <a:srgbClr val="184776"/>
              </a:gs>
            </a:gsLst>
            <a:lin ang="0" scaled="1"/>
          </a:gradFill>
          <a:ln w="9525">
            <a:noFill/>
            <a:round/>
            <a:headEnd/>
            <a:tailEnd/>
          </a:ln>
          <a:effectLst/>
        </p:spPr>
        <p:txBody>
          <a:bodyPr wrap="none" anchor="ctr"/>
          <a:lstStyle/>
          <a:p>
            <a:pPr eaLnBrk="0" hangingPunct="0">
              <a:buClr>
                <a:srgbClr val="000000"/>
              </a:buClr>
              <a:buSzPct val="100000"/>
              <a:buFont typeface="Times New Roman" pitchFamily="16" charset="0"/>
              <a:buNone/>
              <a:defRPr/>
            </a:pPr>
            <a:endParaRPr lang="en-US">
              <a:latin typeface="Times New Roman" pitchFamily="16" charset="0"/>
              <a:ea typeface="MS Gothic" charset="-128"/>
            </a:endParaRPr>
          </a:p>
        </p:txBody>
      </p:sp>
      <p:pic>
        <p:nvPicPr>
          <p:cNvPr id="1027" name="Picture 2"/>
          <p:cNvPicPr>
            <a:picLocks noChangeAspect="1" noChangeArrowheads="1"/>
          </p:cNvPicPr>
          <p:nvPr/>
        </p:nvPicPr>
        <p:blipFill>
          <a:blip r:embed="rId14" cstate="print">
            <a:lum bright="70000" contrast="-70000"/>
          </a:blip>
          <a:srcRect/>
          <a:stretch>
            <a:fillRect/>
          </a:stretch>
        </p:blipFill>
        <p:spPr bwMode="auto">
          <a:xfrm>
            <a:off x="139257" y="5257800"/>
            <a:ext cx="985054" cy="1143000"/>
          </a:xfrm>
          <a:prstGeom prst="rect">
            <a:avLst/>
          </a:prstGeom>
          <a:gradFill rotWithShape="0">
            <a:gsLst>
              <a:gs pos="0">
                <a:srgbClr val="3399FF"/>
              </a:gs>
              <a:gs pos="100000">
                <a:srgbClr val="184776"/>
              </a:gs>
            </a:gsLst>
            <a:lin ang="0" scaled="1"/>
          </a:gradFill>
          <a:ln w="9525">
            <a:noFill/>
            <a:round/>
            <a:headEnd/>
            <a:tailEnd/>
          </a:ln>
        </p:spPr>
      </p:pic>
      <p:pic>
        <p:nvPicPr>
          <p:cNvPr id="1028" name="Picture 3"/>
          <p:cNvPicPr>
            <a:picLocks noChangeAspect="1" noChangeArrowheads="1"/>
          </p:cNvPicPr>
          <p:nvPr/>
        </p:nvPicPr>
        <p:blipFill>
          <a:blip r:embed="rId15" cstate="print"/>
          <a:srcRect/>
          <a:stretch>
            <a:fillRect/>
          </a:stretch>
        </p:blipFill>
        <p:spPr bwMode="auto">
          <a:xfrm>
            <a:off x="-142188" y="-304800"/>
            <a:ext cx="4495776" cy="3048000"/>
          </a:xfrm>
          <a:prstGeom prst="rect">
            <a:avLst/>
          </a:prstGeom>
          <a:noFill/>
          <a:ln w="9525">
            <a:noFill/>
            <a:round/>
            <a:headEnd/>
            <a:tailEnd/>
          </a:ln>
        </p:spPr>
      </p:pic>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2" r:id="rId12"/>
  </p:sldLayoutIdLst>
  <p:txStyles>
    <p:title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Tahoma" pitchFamily="32" charset="0"/>
          <a:ea typeface="MS Gothic" charset="-128"/>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Tahoma" pitchFamily="32" charset="0"/>
          <a:ea typeface="MS Gothic" charset="-128"/>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Tahoma" pitchFamily="32" charset="0"/>
          <a:ea typeface="MS Gothic" charset="-128"/>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Tahoma" pitchFamily="32"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000000"/>
          </a:solidFill>
          <a:latin typeface="Tahoma" pitchFamily="32"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000000"/>
          </a:solidFill>
          <a:latin typeface="Tahoma" pitchFamily="32"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000000"/>
          </a:solidFill>
          <a:latin typeface="Tahoma" pitchFamily="32"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000000"/>
          </a:solidFill>
          <a:latin typeface="Tahoma" pitchFamily="32" charset="0"/>
          <a:ea typeface="MS Gothic" charset="-128"/>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8" charset="0"/>
        <a:defRPr sz="3200">
          <a:solidFill>
            <a:srgbClr val="FFFFFF"/>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8" charset="0"/>
        <a:defRPr sz="2800">
          <a:solidFill>
            <a:srgbClr val="FFFFFF"/>
          </a:solidFill>
          <a:latin typeface="+mn-lt"/>
          <a:ea typeface="+mn-ea"/>
        </a:defRPr>
      </a:lvl2pPr>
      <a:lvl3pPr marL="1143000" indent="-228600" algn="l" defTabSz="449263" rtl="0" eaLnBrk="0" fontAlgn="base" hangingPunct="0">
        <a:spcBef>
          <a:spcPts val="600"/>
        </a:spcBef>
        <a:spcAft>
          <a:spcPct val="0"/>
        </a:spcAft>
        <a:buClr>
          <a:srgbClr val="000000"/>
        </a:buClr>
        <a:buSzPct val="100000"/>
        <a:buFont typeface="Times New Roman" pitchFamily="18" charset="0"/>
        <a:defRPr sz="2400">
          <a:solidFill>
            <a:srgbClr val="FFFFFF"/>
          </a:solidFill>
          <a:latin typeface="+mn-lt"/>
          <a:ea typeface="+mn-ea"/>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FFFFFF"/>
          </a:solidFill>
          <a:latin typeface="+mn-lt"/>
          <a:ea typeface="+mn-ea"/>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FFFFFF"/>
          </a:solidFill>
          <a:latin typeface="+mn-lt"/>
          <a:ea typeface="+mn-ea"/>
        </a:defRPr>
      </a:lvl5pPr>
      <a:lvl6pPr marL="2514600" indent="-228600" algn="l" defTabSz="449263" rtl="0" eaLnBrk="1" fontAlgn="base" hangingPunct="1">
        <a:spcBef>
          <a:spcPts val="500"/>
        </a:spcBef>
        <a:spcAft>
          <a:spcPct val="0"/>
        </a:spcAft>
        <a:buClr>
          <a:srgbClr val="000000"/>
        </a:buClr>
        <a:buSzPct val="100000"/>
        <a:buFont typeface="Times New Roman" pitchFamily="16" charset="0"/>
        <a:defRPr sz="2000">
          <a:solidFill>
            <a:srgbClr val="FFFFFF"/>
          </a:solidFill>
          <a:latin typeface="+mn-lt"/>
          <a:ea typeface="+mn-ea"/>
        </a:defRPr>
      </a:lvl6pPr>
      <a:lvl7pPr marL="2971800" indent="-228600" algn="l" defTabSz="449263" rtl="0" eaLnBrk="1" fontAlgn="base" hangingPunct="1">
        <a:spcBef>
          <a:spcPts val="500"/>
        </a:spcBef>
        <a:spcAft>
          <a:spcPct val="0"/>
        </a:spcAft>
        <a:buClr>
          <a:srgbClr val="000000"/>
        </a:buClr>
        <a:buSzPct val="100000"/>
        <a:buFont typeface="Times New Roman" pitchFamily="16" charset="0"/>
        <a:defRPr sz="2000">
          <a:solidFill>
            <a:srgbClr val="FFFFFF"/>
          </a:solidFill>
          <a:latin typeface="+mn-lt"/>
          <a:ea typeface="+mn-ea"/>
        </a:defRPr>
      </a:lvl7pPr>
      <a:lvl8pPr marL="3429000" indent="-228600" algn="l" defTabSz="449263" rtl="0" eaLnBrk="1" fontAlgn="base" hangingPunct="1">
        <a:spcBef>
          <a:spcPts val="500"/>
        </a:spcBef>
        <a:spcAft>
          <a:spcPct val="0"/>
        </a:spcAft>
        <a:buClr>
          <a:srgbClr val="000000"/>
        </a:buClr>
        <a:buSzPct val="100000"/>
        <a:buFont typeface="Times New Roman" pitchFamily="16" charset="0"/>
        <a:defRPr sz="2000">
          <a:solidFill>
            <a:srgbClr val="FFFFFF"/>
          </a:solidFill>
          <a:latin typeface="+mn-lt"/>
          <a:ea typeface="+mn-ea"/>
        </a:defRPr>
      </a:lvl8pPr>
      <a:lvl9pPr marL="3886200" indent="-228600" algn="l" defTabSz="449263" rtl="0" eaLnBrk="1" fontAlgn="base" hangingPunct="1">
        <a:spcBef>
          <a:spcPts val="500"/>
        </a:spcBef>
        <a:spcAft>
          <a:spcPct val="0"/>
        </a:spcAft>
        <a:buClr>
          <a:srgbClr val="000000"/>
        </a:buClr>
        <a:buSzPct val="100000"/>
        <a:buFont typeface="Times New Roman" pitchFamily="16" charset="0"/>
        <a:defRPr sz="2000">
          <a:solidFill>
            <a:srgbClr val="FFFFFF"/>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1265033" y="838200"/>
            <a:ext cx="7878967" cy="1905000"/>
          </a:xfrm>
          <a:prstGeom prst="rect">
            <a:avLst/>
          </a:prstGeom>
          <a:noFill/>
          <a:ln w="9525">
            <a:noFill/>
            <a:round/>
            <a:headEnd/>
            <a:tailEnd/>
          </a:ln>
        </p:spPr>
        <p:txBody>
          <a:bodyPr lIns="90000" tIns="46800" rIns="90000" bIns="46800"/>
          <a:lstStyle/>
          <a:p>
            <a:pPr algn="ctr" eaLnBrk="0" hangingPunct="0">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3200" b="1" dirty="0">
                <a:solidFill>
                  <a:srgbClr val="FF950E"/>
                </a:solidFill>
                <a:latin typeface="Tahoma" pitchFamily="34" charset="0"/>
              </a:rPr>
              <a:t>Cities and </a:t>
            </a:r>
            <a:r>
              <a:rPr lang="en-US" sz="3200" b="1" dirty="0" smtClean="0">
                <a:solidFill>
                  <a:srgbClr val="FF950E"/>
                </a:solidFill>
                <a:latin typeface="Tahoma" pitchFamily="34" charset="0"/>
              </a:rPr>
              <a:t>the environment</a:t>
            </a:r>
            <a:r>
              <a:rPr lang="en-US" sz="3200" b="1" dirty="0">
                <a:solidFill>
                  <a:srgbClr val="FF950E"/>
                </a:solidFill>
                <a:latin typeface="Tahoma" pitchFamily="34" charset="0"/>
              </a:rPr>
              <a:t/>
            </a:r>
            <a:br>
              <a:rPr lang="en-US" sz="3200" b="1" dirty="0">
                <a:solidFill>
                  <a:srgbClr val="FF950E"/>
                </a:solidFill>
                <a:latin typeface="Tahoma" pitchFamily="34" charset="0"/>
              </a:rPr>
            </a:br>
            <a:r>
              <a:rPr lang="en-US" sz="3200" dirty="0">
                <a:solidFill>
                  <a:srgbClr val="FF950E"/>
                </a:solidFill>
                <a:latin typeface="Tahoma" pitchFamily="34" charset="0"/>
              </a:rPr>
              <a:t>mainstreaming environmental concerns into city development strategies</a:t>
            </a:r>
            <a:br>
              <a:rPr lang="en-US" sz="3200" dirty="0">
                <a:solidFill>
                  <a:srgbClr val="FF950E"/>
                </a:solidFill>
                <a:latin typeface="Tahoma" pitchFamily="34" charset="0"/>
              </a:rPr>
            </a:br>
            <a:endParaRPr lang="en-US" sz="3200" dirty="0">
              <a:solidFill>
                <a:srgbClr val="FF950E"/>
              </a:solidFill>
              <a:latin typeface="Tahoma" pitchFamily="34" charset="0"/>
            </a:endParaRPr>
          </a:p>
        </p:txBody>
      </p:sp>
      <p:pic>
        <p:nvPicPr>
          <p:cNvPr id="4099" name="Picture 2"/>
          <p:cNvPicPr>
            <a:picLocks noChangeAspect="1" noChangeArrowheads="1"/>
          </p:cNvPicPr>
          <p:nvPr/>
        </p:nvPicPr>
        <p:blipFill>
          <a:blip r:embed="rId3" cstate="print"/>
          <a:srcRect/>
          <a:stretch>
            <a:fillRect/>
          </a:stretch>
        </p:blipFill>
        <p:spPr bwMode="auto">
          <a:xfrm>
            <a:off x="5054266" y="3303588"/>
            <a:ext cx="4092666" cy="3560762"/>
          </a:xfrm>
          <a:prstGeom prst="rect">
            <a:avLst/>
          </a:prstGeom>
          <a:noFill/>
          <a:ln w="9525">
            <a:noFill/>
            <a:round/>
            <a:headEnd/>
            <a:tailEnd/>
          </a:ln>
        </p:spPr>
      </p:pic>
      <p:sp>
        <p:nvSpPr>
          <p:cNvPr id="4100" name="Text Box 3"/>
          <p:cNvSpPr txBox="1">
            <a:spLocks noChangeArrowheads="1"/>
          </p:cNvSpPr>
          <p:nvPr/>
        </p:nvSpPr>
        <p:spPr bwMode="auto">
          <a:xfrm>
            <a:off x="1616838" y="3276600"/>
            <a:ext cx="6967206" cy="2362200"/>
          </a:xfrm>
          <a:prstGeom prst="rect">
            <a:avLst/>
          </a:prstGeom>
          <a:noFill/>
          <a:ln w="9525">
            <a:noFill/>
            <a:round/>
            <a:headEnd/>
            <a:tailEnd/>
          </a:ln>
        </p:spPr>
        <p:txBody>
          <a:bodyPr lIns="90000" tIns="46800" rIns="90000" bIns="46800"/>
          <a:lstStyle/>
          <a:p>
            <a:pPr algn="ctr" eaLnBrk="0" hangingPunct="0">
              <a:lnSpc>
                <a:spcPct val="90000"/>
              </a:lnSpc>
              <a:spcBef>
                <a:spcPts val="70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a:solidFill>
                  <a:srgbClr val="0084D1"/>
                </a:solidFill>
                <a:latin typeface="Tahoma" pitchFamily="34" charset="0"/>
              </a:rPr>
              <a:t>Learning and Leadership Group Workshop</a:t>
            </a:r>
          </a:p>
          <a:p>
            <a:pPr algn="ctr" eaLnBrk="0" hangingPunct="0">
              <a:lnSpc>
                <a:spcPct val="90000"/>
              </a:lnSpc>
              <a:spcBef>
                <a:spcPts val="50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dirty="0" smtClean="0">
                <a:solidFill>
                  <a:srgbClr val="0084D1"/>
                </a:solidFill>
                <a:latin typeface="Tahoma" pitchFamily="34" charset="0"/>
              </a:rPr>
              <a:t>Sharon </a:t>
            </a:r>
            <a:r>
              <a:rPr lang="en-US" sz="2000" dirty="0">
                <a:solidFill>
                  <a:srgbClr val="0084D1"/>
                </a:solidFill>
                <a:latin typeface="Tahoma" pitchFamily="34" charset="0"/>
              </a:rPr>
              <a:t>Gil</a:t>
            </a:r>
          </a:p>
          <a:p>
            <a:pPr algn="ctr" eaLnBrk="0" hangingPunct="0">
              <a:lnSpc>
                <a:spcPct val="90000"/>
              </a:lnSpc>
              <a:spcBef>
                <a:spcPts val="50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dirty="0">
                <a:solidFill>
                  <a:srgbClr val="0084D1"/>
                </a:solidFill>
                <a:latin typeface="Tahoma" pitchFamily="34" charset="0"/>
              </a:rPr>
              <a:t>UNEP Built Environment Unit</a:t>
            </a:r>
          </a:p>
          <a:p>
            <a:pPr algn="ctr" eaLnBrk="0" hangingPunct="0">
              <a:lnSpc>
                <a:spcPct val="90000"/>
              </a:lnSpc>
              <a:spcBef>
                <a:spcPts val="50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000" dirty="0">
              <a:solidFill>
                <a:srgbClr val="0084D1"/>
              </a:solidFill>
              <a:latin typeface="Tahoma" pitchFamily="34" charset="0"/>
            </a:endParaRPr>
          </a:p>
          <a:p>
            <a:pPr algn="ctr" eaLnBrk="0" hangingPunct="0">
              <a:lnSpc>
                <a:spcPct val="90000"/>
              </a:lnSpc>
              <a:spcBef>
                <a:spcPts val="50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dirty="0" smtClean="0">
                <a:solidFill>
                  <a:srgbClr val="0084D1"/>
                </a:solidFill>
                <a:latin typeface="Tahoma" pitchFamily="34" charset="0"/>
              </a:rPr>
              <a:t>24 July </a:t>
            </a:r>
            <a:r>
              <a:rPr lang="en-US" sz="2000" dirty="0">
                <a:solidFill>
                  <a:srgbClr val="0084D1"/>
                </a:solidFill>
                <a:latin typeface="Tahoma" pitchFamily="34" charset="0"/>
              </a:rPr>
              <a:t>2012</a:t>
            </a:r>
          </a:p>
          <a:p>
            <a:pPr algn="ctr" eaLnBrk="0" hangingPunct="0">
              <a:lnSpc>
                <a:spcPct val="90000"/>
              </a:lnSpc>
              <a:spcBef>
                <a:spcPts val="100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4000" dirty="0">
              <a:solidFill>
                <a:srgbClr val="0033CC"/>
              </a:solidFill>
              <a:latin typeface="Tahoma" pitchFamily="34" charset="0"/>
            </a:endParaRPr>
          </a:p>
          <a:p>
            <a:pPr algn="ctr" eaLnBrk="0" hangingPunct="0">
              <a:lnSpc>
                <a:spcPct val="90000"/>
              </a:lnSpc>
              <a:spcBef>
                <a:spcPts val="100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4000" dirty="0">
              <a:solidFill>
                <a:srgbClr val="0033CC"/>
              </a:solidFill>
              <a:latin typeface="Tahoma" pitchFamily="34"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94671" y="274638"/>
            <a:ext cx="7491983" cy="1143000"/>
          </a:xfrm>
          <a:prstGeom prst="rect">
            <a:avLst/>
          </a:prstGeom>
        </p:spPr>
        <p:txBody>
          <a:bodyPr>
            <a:normAutofit fontScale="90000"/>
          </a:bodyPr>
          <a:lstStyle/>
          <a:p>
            <a:pPr eaLnBrk="1" fontAlgn="auto" hangingPunct="1">
              <a:spcAft>
                <a:spcPts val="0"/>
              </a:spcAft>
              <a:buFont typeface="Times New Roman" pitchFamily="16" charset="0"/>
              <a:buNone/>
              <a:defRPr/>
            </a:pPr>
            <a:r>
              <a:rPr lang="en-US" b="1" kern="1200" dirty="0" smtClean="0">
                <a:solidFill>
                  <a:schemeClr val="tx2">
                    <a:lumMod val="60000"/>
                    <a:lumOff val="40000"/>
                  </a:schemeClr>
                </a:solidFill>
              </a:rPr>
              <a:t>UNEP working with cities</a:t>
            </a:r>
            <a:br>
              <a:rPr lang="en-US" b="1" kern="1200" dirty="0" smtClean="0">
                <a:solidFill>
                  <a:schemeClr val="tx2">
                    <a:lumMod val="60000"/>
                    <a:lumOff val="40000"/>
                  </a:schemeClr>
                </a:solidFill>
              </a:rPr>
            </a:br>
            <a:r>
              <a:rPr lang="en-US" sz="3100" b="1" kern="1200" dirty="0" smtClean="0">
                <a:solidFill>
                  <a:schemeClr val="tx2">
                    <a:lumMod val="60000"/>
                    <a:lumOff val="40000"/>
                  </a:schemeClr>
                </a:solidFill>
              </a:rPr>
              <a:t>greening buildings with private sector</a:t>
            </a:r>
            <a:endParaRPr lang="en-US" sz="3100" b="1" dirty="0">
              <a:solidFill>
                <a:schemeClr val="accent3">
                  <a:lumMod val="75000"/>
                </a:schemeClr>
              </a:solidFill>
            </a:endParaRPr>
          </a:p>
        </p:txBody>
      </p:sp>
      <p:sp>
        <p:nvSpPr>
          <p:cNvPr id="18436" name="Content Placeholder 3"/>
          <p:cNvSpPr>
            <a:spLocks noGrp="1"/>
          </p:cNvSpPr>
          <p:nvPr>
            <p:ph idx="1"/>
          </p:nvPr>
        </p:nvSpPr>
        <p:spPr bwMode="auto">
          <a:xfrm>
            <a:off x="1194671" y="1600201"/>
            <a:ext cx="7949329" cy="3581400"/>
          </a:xfrm>
          <a:prstGeom prst="rect">
            <a:avLst/>
          </a:prstGeom>
        </p:spPr>
        <p:txBody>
          <a:bodyPr wrap="square" numCol="1" anchor="t" anchorCtr="0" compatLnSpc="1">
            <a:prstTxWarp prst="textNoShape">
              <a:avLst/>
            </a:prstTxWarp>
            <a:normAutofit/>
          </a:bodyPr>
          <a:lstStyle/>
          <a:p>
            <a:pPr algn="l" eaLnBrk="1" hangingPunct="1">
              <a:buFont typeface="Arial" pitchFamily="34" charset="0"/>
              <a:buChar char="•"/>
              <a:defRPr/>
            </a:pPr>
            <a:r>
              <a:rPr lang="en-US" sz="2800" dirty="0" smtClean="0">
                <a:solidFill>
                  <a:schemeClr val="tx1"/>
                </a:solidFill>
              </a:rPr>
              <a:t>Sustainable Building and Climate Initiative(SBCI) </a:t>
            </a:r>
          </a:p>
          <a:p>
            <a:pPr lvl="1" eaLnBrk="1" hangingPunct="1">
              <a:buFont typeface="Arial" pitchFamily="34" charset="0"/>
              <a:buChar char="•"/>
              <a:defRPr/>
            </a:pPr>
            <a:r>
              <a:rPr lang="en-US" sz="2400" dirty="0" smtClean="0">
                <a:solidFill>
                  <a:schemeClr val="tx1"/>
                </a:solidFill>
              </a:rPr>
              <a:t>Over 18 </a:t>
            </a:r>
            <a:r>
              <a:rPr lang="en-US" sz="2400" b="1" dirty="0" smtClean="0">
                <a:solidFill>
                  <a:srgbClr val="FF950E"/>
                </a:solidFill>
              </a:rPr>
              <a:t>private sector partners</a:t>
            </a:r>
            <a:endParaRPr lang="en-US" sz="2400" dirty="0" smtClean="0">
              <a:solidFill>
                <a:schemeClr val="tx1"/>
              </a:solidFill>
            </a:endParaRPr>
          </a:p>
          <a:p>
            <a:pPr lvl="1" eaLnBrk="1" hangingPunct="1">
              <a:buFont typeface="Arial" pitchFamily="34" charset="0"/>
              <a:buChar char="•"/>
              <a:defRPr/>
            </a:pPr>
            <a:r>
              <a:rPr lang="en-US" sz="2400" dirty="0" smtClean="0">
                <a:solidFill>
                  <a:schemeClr val="tx1"/>
                </a:solidFill>
              </a:rPr>
              <a:t>SBCI provides </a:t>
            </a:r>
            <a:r>
              <a:rPr lang="en-US" sz="2400" b="1" dirty="0" smtClean="0">
                <a:solidFill>
                  <a:srgbClr val="FF950E"/>
                </a:solidFill>
              </a:rPr>
              <a:t>a common voice for the building sector</a:t>
            </a:r>
            <a:r>
              <a:rPr lang="en-US" sz="2400" dirty="0" smtClean="0">
                <a:solidFill>
                  <a:schemeClr val="tx1"/>
                </a:solidFill>
              </a:rPr>
              <a:t> </a:t>
            </a:r>
          </a:p>
          <a:p>
            <a:pPr lvl="1" eaLnBrk="1" hangingPunct="1">
              <a:buFont typeface="Arial" pitchFamily="34" charset="0"/>
              <a:buChar char="•"/>
              <a:defRPr/>
            </a:pPr>
            <a:r>
              <a:rPr lang="en-US" sz="2400" dirty="0" smtClean="0">
                <a:solidFill>
                  <a:schemeClr val="tx1"/>
                </a:solidFill>
              </a:rPr>
              <a:t>Establishes standards and benchmarking systems like the </a:t>
            </a:r>
            <a:r>
              <a:rPr lang="en-US" sz="2400" b="1" dirty="0" smtClean="0">
                <a:solidFill>
                  <a:srgbClr val="FF950E"/>
                </a:solidFill>
              </a:rPr>
              <a:t>Common Carbon Metric system</a:t>
            </a:r>
            <a:r>
              <a:rPr lang="en-US" sz="2400" dirty="0" smtClean="0">
                <a:solidFill>
                  <a:schemeClr val="tx1"/>
                </a:solidFill>
              </a:rPr>
              <a:t> to assess the environmental performance of buildings</a:t>
            </a:r>
          </a:p>
          <a:p>
            <a:pPr eaLnBrk="1" hangingPunct="1">
              <a:buFont typeface="Times New Roman" pitchFamily="16" charset="0"/>
              <a:buNone/>
              <a:defRPr/>
            </a:pPr>
            <a:endParaRPr lang="en-US" dirty="0" smtClean="0">
              <a:solidFill>
                <a:schemeClr val="tx1"/>
              </a:solidFill>
            </a:endParaRPr>
          </a:p>
          <a:p>
            <a:pPr eaLnBrk="1" hangingPunct="1">
              <a:buFont typeface="Arial" charset="0"/>
              <a:buNone/>
              <a:defRPr/>
            </a:pPr>
            <a:endParaRPr lang="en-US" sz="1800" dirty="0" smtClean="0">
              <a:solidFill>
                <a:schemeClr val="tx1"/>
              </a:solidFill>
            </a:endParaRPr>
          </a:p>
        </p:txBody>
      </p:sp>
      <p:sp>
        <p:nvSpPr>
          <p:cNvPr id="18434" name="Slide Number Placeholder 1"/>
          <p:cNvSpPr>
            <a:spLocks noGrp="1"/>
          </p:cNvSpPr>
          <p:nvPr>
            <p:ph type="sldNum" sz="quarter" idx="4294967295"/>
          </p:nvPr>
        </p:nvSpPr>
        <p:spPr bwMode="auto">
          <a:xfrm>
            <a:off x="8457980" y="0"/>
            <a:ext cx="686020" cy="228600"/>
          </a:xfrm>
          <a:prstGeom prst="rect">
            <a:avLst/>
          </a:prstGeom>
          <a:ln>
            <a:miter lim="800000"/>
            <a:headEnd/>
            <a:tailEnd/>
          </a:ln>
        </p:spPr>
        <p:txBody>
          <a:bodyPr>
            <a:normAutofit fontScale="47500" lnSpcReduction="20000"/>
          </a:bodyPr>
          <a:lstStyle/>
          <a:p>
            <a:pPr eaLnBrk="0" hangingPunct="0">
              <a:buClr>
                <a:srgbClr val="000000"/>
              </a:buClr>
              <a:buSzPct val="100000"/>
              <a:buFont typeface="Times New Roman" pitchFamily="16" charset="0"/>
              <a:buNone/>
              <a:defRPr/>
            </a:pPr>
            <a:fld id="{1D5C6DAF-DF46-4095-A1B6-470A8A90007B}" type="slidenum">
              <a:rPr lang="en-US">
                <a:latin typeface="Arial" charset="0"/>
                <a:ea typeface="MS Gothic" charset="-128"/>
                <a:cs typeface="Arial" charset="0"/>
              </a:rPr>
              <a:pPr eaLnBrk="0" hangingPunct="0">
                <a:buClr>
                  <a:srgbClr val="000000"/>
                </a:buClr>
                <a:buSzPct val="100000"/>
                <a:buFont typeface="Times New Roman" pitchFamily="16" charset="0"/>
                <a:buNone/>
                <a:defRPr/>
              </a:pPr>
              <a:t>10</a:t>
            </a:fld>
            <a:endParaRPr lang="en-US">
              <a:latin typeface="Arial" charset="0"/>
              <a:ea typeface="MS Gothic" charset="-128"/>
              <a:cs typeface="Arial" charset="0"/>
            </a:endParaRPr>
          </a:p>
        </p:txBody>
      </p:sp>
      <p:pic>
        <p:nvPicPr>
          <p:cNvPr id="14341" name="Picture 2" descr="C:\Documents and Settings\sustainable1\Desktop\banner_image_Inside.jpg"/>
          <p:cNvPicPr>
            <a:picLocks noChangeAspect="1" noChangeArrowheads="1"/>
          </p:cNvPicPr>
          <p:nvPr/>
        </p:nvPicPr>
        <p:blipFill>
          <a:blip r:embed="rId3" cstate="print"/>
          <a:srcRect/>
          <a:stretch>
            <a:fillRect/>
          </a:stretch>
        </p:blipFill>
        <p:spPr bwMode="auto">
          <a:xfrm>
            <a:off x="1194672" y="5334000"/>
            <a:ext cx="7908284" cy="1524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7238854" cy="1143000"/>
          </a:xfrm>
        </p:spPr>
        <p:txBody>
          <a:bodyPr/>
          <a:lstStyle/>
          <a:p>
            <a:r>
              <a:rPr lang="en-US" dirty="0" smtClean="0"/>
              <a:t>Global Initiative for Resource Efficient Cities</a:t>
            </a:r>
            <a:endParaRPr lang="en-US" dirty="0"/>
          </a:p>
        </p:txBody>
      </p:sp>
      <p:sp>
        <p:nvSpPr>
          <p:cNvPr id="4" name="TextBox 10"/>
          <p:cNvSpPr txBox="1">
            <a:spLocks noChangeArrowheads="1"/>
          </p:cNvSpPr>
          <p:nvPr/>
        </p:nvSpPr>
        <p:spPr bwMode="auto">
          <a:xfrm>
            <a:off x="1447800" y="1752600"/>
            <a:ext cx="7315200" cy="5386090"/>
          </a:xfrm>
          <a:prstGeom prst="rect">
            <a:avLst/>
          </a:prstGeom>
          <a:noFill/>
          <a:ln w="9525">
            <a:noFill/>
            <a:miter lim="800000"/>
            <a:headEnd/>
            <a:tailEnd/>
          </a:ln>
        </p:spPr>
        <p:txBody>
          <a:bodyPr wrap="square">
            <a:spAutoFit/>
          </a:bodyPr>
          <a:lstStyle/>
          <a:p>
            <a:pPr algn="just"/>
            <a:r>
              <a:rPr lang="en-US" sz="2000" b="1" dirty="0">
                <a:solidFill>
                  <a:schemeClr val="tx1"/>
                </a:solidFill>
                <a:latin typeface="Calibri" pitchFamily="34" charset="0"/>
              </a:rPr>
              <a:t>Launched last 18 June in Rio de Janeiro during Rio+20</a:t>
            </a:r>
          </a:p>
          <a:p>
            <a:pPr algn="just"/>
            <a:endParaRPr lang="en-US" sz="2000" b="1" dirty="0" smtClean="0">
              <a:solidFill>
                <a:schemeClr val="tx1"/>
              </a:solidFill>
              <a:latin typeface="Calibri" pitchFamily="34" charset="0"/>
            </a:endParaRPr>
          </a:p>
          <a:p>
            <a:pPr algn="just"/>
            <a:r>
              <a:rPr lang="en-US" sz="2000" b="1" dirty="0" smtClean="0">
                <a:solidFill>
                  <a:schemeClr val="tx1"/>
                </a:solidFill>
                <a:latin typeface="Calibri" pitchFamily="34" charset="0"/>
              </a:rPr>
              <a:t>Objective</a:t>
            </a:r>
            <a:r>
              <a:rPr lang="en-US" sz="2000" i="1" dirty="0">
                <a:solidFill>
                  <a:schemeClr val="tx1"/>
                </a:solidFill>
                <a:latin typeface="Calibri" pitchFamily="34" charset="0"/>
              </a:rPr>
              <a:t>: </a:t>
            </a:r>
            <a:r>
              <a:rPr lang="en-US" sz="2000" dirty="0">
                <a:solidFill>
                  <a:schemeClr val="tx1"/>
                </a:solidFill>
                <a:latin typeface="Calibri" pitchFamily="34" charset="0"/>
              </a:rPr>
              <a:t>To enhance the quality of life in urban areas, in particular in rapidly growing cities in developing countries, while minimizing resource extraction, energy consumption and waste generation, and while safeguarding ecosystem </a:t>
            </a:r>
            <a:r>
              <a:rPr lang="en-US" sz="2000" dirty="0" smtClean="0">
                <a:solidFill>
                  <a:schemeClr val="tx1"/>
                </a:solidFill>
                <a:latin typeface="Calibri" pitchFamily="34" charset="0"/>
              </a:rPr>
              <a:t>services</a:t>
            </a:r>
            <a:endParaRPr lang="en-US" sz="2000" dirty="0">
              <a:solidFill>
                <a:schemeClr val="tx1"/>
              </a:solidFill>
              <a:latin typeface="Calibri" pitchFamily="34" charset="0"/>
            </a:endParaRPr>
          </a:p>
          <a:p>
            <a:pPr algn="just"/>
            <a:endParaRPr lang="en-US" sz="2000" dirty="0" smtClean="0">
              <a:solidFill>
                <a:schemeClr val="tx1"/>
              </a:solidFill>
              <a:latin typeface="Calibri" pitchFamily="34" charset="0"/>
            </a:endParaRPr>
          </a:p>
          <a:p>
            <a:pPr algn="just"/>
            <a:r>
              <a:rPr lang="en-US" sz="2000" b="1" dirty="0" smtClean="0">
                <a:solidFill>
                  <a:schemeClr val="tx1"/>
                </a:solidFill>
                <a:latin typeface="Calibri" pitchFamily="34" charset="0"/>
              </a:rPr>
              <a:t>What does it do?</a:t>
            </a:r>
          </a:p>
          <a:p>
            <a:pPr algn="just"/>
            <a:endParaRPr lang="en-US" sz="2000" b="1" dirty="0" smtClean="0">
              <a:solidFill>
                <a:schemeClr val="tx1"/>
              </a:solidFill>
              <a:latin typeface="Calibri" pitchFamily="34" charset="0"/>
            </a:endParaRPr>
          </a:p>
          <a:p>
            <a:pPr>
              <a:buFont typeface="Arial" pitchFamily="34" charset="0"/>
              <a:buChar char="•"/>
            </a:pPr>
            <a:r>
              <a:rPr lang="en-US" sz="2000" dirty="0" smtClean="0">
                <a:solidFill>
                  <a:schemeClr val="tx1"/>
                </a:solidFill>
              </a:rPr>
              <a:t> </a:t>
            </a:r>
            <a:r>
              <a:rPr lang="en-US" sz="2000" dirty="0" smtClean="0">
                <a:solidFill>
                  <a:schemeClr val="tx1"/>
                </a:solidFill>
                <a:latin typeface="Calibri"/>
                <a:cs typeface="Calibri"/>
              </a:rPr>
              <a:t>Develop a resource footprint of cities</a:t>
            </a:r>
          </a:p>
          <a:p>
            <a:pPr>
              <a:buFont typeface="Arial" pitchFamily="34" charset="0"/>
              <a:buChar char="•"/>
            </a:pPr>
            <a:r>
              <a:rPr lang="en-US" sz="2000" dirty="0" smtClean="0">
                <a:solidFill>
                  <a:schemeClr val="tx1"/>
                </a:solidFill>
                <a:latin typeface="Calibri"/>
                <a:cs typeface="Calibri"/>
              </a:rPr>
              <a:t> Links partners and cities interested in resource    </a:t>
            </a:r>
          </a:p>
          <a:p>
            <a:r>
              <a:rPr lang="en-US" sz="2000" dirty="0" smtClean="0">
                <a:solidFill>
                  <a:schemeClr val="tx1"/>
                </a:solidFill>
                <a:latin typeface="Calibri"/>
                <a:cs typeface="Calibri"/>
              </a:rPr>
              <a:t>   efficiency</a:t>
            </a:r>
          </a:p>
          <a:p>
            <a:pPr>
              <a:buFont typeface="Arial" pitchFamily="34" charset="0"/>
              <a:buChar char="•"/>
            </a:pPr>
            <a:r>
              <a:rPr lang="en-US" sz="2000" dirty="0" smtClean="0">
                <a:solidFill>
                  <a:schemeClr val="tx1"/>
                </a:solidFill>
                <a:latin typeface="Calibri"/>
                <a:cs typeface="Calibri"/>
              </a:rPr>
              <a:t> Coordinate and support the development of clear </a:t>
            </a:r>
          </a:p>
          <a:p>
            <a:r>
              <a:rPr lang="en-US" sz="2000" dirty="0" smtClean="0">
                <a:solidFill>
                  <a:schemeClr val="tx1"/>
                </a:solidFill>
                <a:latin typeface="Calibri"/>
                <a:cs typeface="Calibri"/>
              </a:rPr>
              <a:t>   goals and targets</a:t>
            </a:r>
          </a:p>
          <a:p>
            <a:pPr>
              <a:buFont typeface="Arial" pitchFamily="34" charset="0"/>
              <a:buChar char="•"/>
            </a:pPr>
            <a:r>
              <a:rPr lang="en-US" sz="2000" dirty="0" smtClean="0">
                <a:solidFill>
                  <a:schemeClr val="tx1"/>
                </a:solidFill>
                <a:latin typeface="Calibri"/>
                <a:cs typeface="Calibri"/>
              </a:rPr>
              <a:t> Provides access to expertise</a:t>
            </a:r>
          </a:p>
          <a:p>
            <a:pPr algn="just"/>
            <a:endParaRPr lang="en-US" sz="2000" dirty="0">
              <a:solidFill>
                <a:schemeClr val="tx1"/>
              </a:solidFill>
              <a:latin typeface="+mj-lt"/>
            </a:endParaRPr>
          </a:p>
          <a:p>
            <a:endParaRPr lang="en-US" dirty="0">
              <a:solidFill>
                <a:schemeClr val="tx1"/>
              </a:solidFill>
              <a:latin typeface="Calibri" pitchFamily="34" charset="0"/>
            </a:endParaRPr>
          </a:p>
        </p:txBody>
      </p:sp>
    </p:spTree>
    <p:extLst>
      <p:ext uri="{BB962C8B-B14F-4D97-AF65-F5344CB8AC3E}">
        <p14:creationId xmlns:p14="http://schemas.microsoft.com/office/powerpoint/2010/main" val="3781125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word cloud.png"/>
          <p:cNvPicPr>
            <a:picLocks noChangeAspect="1"/>
          </p:cNvPicPr>
          <p:nvPr/>
        </p:nvPicPr>
        <p:blipFill>
          <a:blip r:embed="rId3" cstate="print"/>
          <a:srcRect/>
          <a:stretch>
            <a:fillRect/>
          </a:stretch>
        </p:blipFill>
        <p:spPr bwMode="auto">
          <a:xfrm>
            <a:off x="4070679" y="3043238"/>
            <a:ext cx="4920873" cy="3738562"/>
          </a:xfrm>
          <a:prstGeom prst="rect">
            <a:avLst/>
          </a:prstGeom>
          <a:noFill/>
          <a:ln w="9525">
            <a:noFill/>
            <a:miter lim="800000"/>
            <a:headEnd/>
            <a:tailEnd/>
          </a:ln>
        </p:spPr>
      </p:pic>
      <p:sp>
        <p:nvSpPr>
          <p:cNvPr id="2" name="Title 1"/>
          <p:cNvSpPr>
            <a:spLocks noGrp="1"/>
          </p:cNvSpPr>
          <p:nvPr>
            <p:ph type="title"/>
          </p:nvPr>
        </p:nvSpPr>
        <p:spPr>
          <a:xfrm>
            <a:off x="1265032" y="1600200"/>
            <a:ext cx="7878968" cy="1143000"/>
          </a:xfrm>
          <a:prstGeom prst="rect">
            <a:avLst/>
          </a:prstGeom>
        </p:spPr>
        <p:txBody>
          <a:bodyPr>
            <a:normAutofit fontScale="90000"/>
          </a:bodyPr>
          <a:lstStyle/>
          <a:p>
            <a:pPr algn="l" eaLnBrk="1" hangingPunct="1">
              <a:buFont typeface="Times New Roman" pitchFamily="16" charset="0"/>
              <a:buNone/>
              <a:defRPr/>
            </a:pPr>
            <a:r>
              <a:rPr lang="en-US" sz="3600" b="1" dirty="0" smtClean="0">
                <a:solidFill>
                  <a:schemeClr val="tx2">
                    <a:lumMod val="60000"/>
                    <a:lumOff val="40000"/>
                  </a:schemeClr>
                </a:solidFill>
              </a:rPr>
              <a:t>Part 2: Project Overview</a:t>
            </a:r>
            <a:br>
              <a:rPr lang="en-US" sz="3600" b="1" dirty="0" smtClean="0">
                <a:solidFill>
                  <a:schemeClr val="tx2">
                    <a:lumMod val="60000"/>
                    <a:lumOff val="40000"/>
                  </a:schemeClr>
                </a:solidFill>
              </a:rPr>
            </a:br>
            <a:r>
              <a:rPr lang="en-US" sz="3600" dirty="0" smtClean="0">
                <a:solidFill>
                  <a:srgbClr val="FF950E"/>
                </a:solidFill>
              </a:rPr>
              <a:t>An approach for better integrating environment in urban planning</a:t>
            </a:r>
            <a:br>
              <a:rPr lang="en-US" sz="3600" dirty="0" smtClean="0">
                <a:solidFill>
                  <a:srgbClr val="FF950E"/>
                </a:solidFill>
              </a:rPr>
            </a:br>
            <a:r>
              <a:rPr lang="en-US" sz="3600" dirty="0" smtClean="0">
                <a:solidFill>
                  <a:srgbClr val="FF950E"/>
                </a:solidFill>
              </a:rPr>
              <a:t> </a:t>
            </a:r>
            <a:endParaRPr lang="en-US" sz="3600" dirty="0">
              <a:solidFill>
                <a:schemeClr val="tx2">
                  <a:lumMod val="60000"/>
                  <a:lumOff val="40000"/>
                </a:schemeClr>
              </a:solidFill>
            </a:endParaRPr>
          </a:p>
        </p:txBody>
      </p:sp>
      <p:sp>
        <p:nvSpPr>
          <p:cNvPr id="4" name="Slide Number Placeholder 3"/>
          <p:cNvSpPr>
            <a:spLocks noGrp="1"/>
          </p:cNvSpPr>
          <p:nvPr>
            <p:ph type="sldNum" sz="quarter" idx="4294967295"/>
          </p:nvPr>
        </p:nvSpPr>
        <p:spPr>
          <a:xfrm>
            <a:off x="8839102" y="0"/>
            <a:ext cx="304898" cy="228600"/>
          </a:xfrm>
          <a:prstGeom prst="rect">
            <a:avLst/>
          </a:prstGeom>
        </p:spPr>
        <p:txBody>
          <a:bodyPr>
            <a:normAutofit fontScale="40000" lnSpcReduction="20000"/>
          </a:bodyPr>
          <a:lstStyle/>
          <a:p>
            <a:pPr eaLnBrk="0" hangingPunct="0">
              <a:buClr>
                <a:srgbClr val="000000"/>
              </a:buClr>
              <a:buSzPct val="100000"/>
              <a:buFont typeface="Times New Roman" pitchFamily="16" charset="0"/>
              <a:buNone/>
              <a:defRPr/>
            </a:pPr>
            <a:fld id="{FCD47B34-9497-4668-97DB-56301E39FC32}" type="slidenum">
              <a:rPr lang="en-US">
                <a:latin typeface="Times New Roman" pitchFamily="16" charset="0"/>
                <a:ea typeface="MS Gothic" charset="-128"/>
              </a:rPr>
              <a:pPr eaLnBrk="0" hangingPunct="0">
                <a:buClr>
                  <a:srgbClr val="000000"/>
                </a:buClr>
                <a:buSzPct val="100000"/>
                <a:buFont typeface="Times New Roman" pitchFamily="16" charset="0"/>
                <a:buNone/>
                <a:defRPr/>
              </a:pPr>
              <a:t>12</a:t>
            </a:fld>
            <a:endParaRPr lang="en-US" dirty="0">
              <a:latin typeface="Times New Roman" pitchFamily="16" charset="0"/>
              <a:ea typeface="MS Gothic" charset="-128"/>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
          <p:cNvSpPr txBox="1">
            <a:spLocks noChangeArrowheads="1"/>
          </p:cNvSpPr>
          <p:nvPr/>
        </p:nvSpPr>
        <p:spPr bwMode="auto">
          <a:xfrm>
            <a:off x="1194672" y="228600"/>
            <a:ext cx="7949328" cy="1143000"/>
          </a:xfrm>
          <a:prstGeom prst="rect">
            <a:avLst/>
          </a:prstGeom>
          <a:noFill/>
          <a:ln w="9525">
            <a:noFill/>
            <a:round/>
            <a:headEnd/>
            <a:tailEnd/>
          </a:ln>
        </p:spPr>
        <p:txBody>
          <a:bodyPr lIns="90000" tIns="46800" rIns="90000" bIns="46800"/>
          <a:lstStyle/>
          <a:p>
            <a:pPr algn="ctr" eaLnBrk="0" hangingPunct="0">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sz="3000" b="1" dirty="0">
              <a:solidFill>
                <a:srgbClr val="FF950E"/>
              </a:solidFill>
              <a:latin typeface="Tahoma" pitchFamily="32" charset="0"/>
              <a:ea typeface="MS Gothic" charset="-128"/>
            </a:endParaRPr>
          </a:p>
        </p:txBody>
      </p:sp>
      <p:sp>
        <p:nvSpPr>
          <p:cNvPr id="5" name="Title 4"/>
          <p:cNvSpPr>
            <a:spLocks noGrp="1"/>
          </p:cNvSpPr>
          <p:nvPr>
            <p:ph type="title"/>
          </p:nvPr>
        </p:nvSpPr>
        <p:spPr>
          <a:xfrm>
            <a:off x="1219200" y="0"/>
            <a:ext cx="7924801" cy="1143000"/>
          </a:xfrm>
        </p:spPr>
        <p:txBody>
          <a:bodyPr/>
          <a:lstStyle/>
          <a:p>
            <a:pPr lvl="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4000" kern="1200" dirty="0" smtClean="0">
                <a:latin typeface="Tahoma" pitchFamily="32" charset="0"/>
                <a:ea typeface="MS Gothic" charset="-128"/>
                <a:cs typeface="+mn-cs"/>
              </a:rPr>
              <a:t> </a:t>
            </a:r>
            <a:r>
              <a:rPr lang="en-US" sz="3600" b="1" dirty="0" smtClean="0">
                <a:solidFill>
                  <a:srgbClr val="000000">
                    <a:lumMod val="60000"/>
                    <a:lumOff val="40000"/>
                  </a:srgbClr>
                </a:solidFill>
                <a:cs typeface="+mn-cs"/>
              </a:rPr>
              <a:t>Project Overview</a:t>
            </a:r>
            <a:br>
              <a:rPr lang="en-US" sz="3600" b="1" dirty="0" smtClean="0">
                <a:solidFill>
                  <a:srgbClr val="000000">
                    <a:lumMod val="60000"/>
                    <a:lumOff val="40000"/>
                  </a:srgbClr>
                </a:solidFill>
                <a:cs typeface="+mn-cs"/>
              </a:rPr>
            </a:br>
            <a:r>
              <a:rPr lang="en-US" sz="3000" b="1" dirty="0" smtClean="0">
                <a:solidFill>
                  <a:srgbClr val="000000">
                    <a:lumMod val="60000"/>
                    <a:lumOff val="40000"/>
                  </a:srgbClr>
                </a:solidFill>
                <a:cs typeface="+mn-cs"/>
              </a:rPr>
              <a:t>UNEP-Cities Alliance Partnership </a:t>
            </a:r>
            <a:r>
              <a:rPr lang="en-US" sz="3000" b="1" kern="1200" dirty="0" smtClean="0">
                <a:solidFill>
                  <a:srgbClr val="FF950E"/>
                </a:solidFill>
                <a:latin typeface="Tahoma" pitchFamily="32" charset="0"/>
                <a:ea typeface="MS Gothic" charset="-128"/>
                <a:cs typeface="+mn-cs"/>
              </a:rPr>
              <a:t/>
            </a:r>
            <a:br>
              <a:rPr lang="en-US" sz="3000" b="1" kern="1200" dirty="0" smtClean="0">
                <a:solidFill>
                  <a:srgbClr val="FF950E"/>
                </a:solidFill>
                <a:latin typeface="Tahoma" pitchFamily="32" charset="0"/>
                <a:ea typeface="MS Gothic" charset="-128"/>
                <a:cs typeface="+mn-cs"/>
              </a:rPr>
            </a:br>
            <a:endParaRPr lang="en-US" dirty="0"/>
          </a:p>
        </p:txBody>
      </p:sp>
      <p:sp>
        <p:nvSpPr>
          <p:cNvPr id="6" name="Content Placeholder 5"/>
          <p:cNvSpPr>
            <a:spLocks noGrp="1"/>
          </p:cNvSpPr>
          <p:nvPr>
            <p:ph idx="1"/>
          </p:nvPr>
        </p:nvSpPr>
        <p:spPr>
          <a:xfrm>
            <a:off x="1194671" y="1676401"/>
            <a:ext cx="7949329" cy="3886200"/>
          </a:xfrm>
        </p:spPr>
        <p:txBody>
          <a:bodyPr/>
          <a:lstStyle/>
          <a:p>
            <a:pPr lvl="0" eaLnBrk="1" hangingPunct="1">
              <a:lnSpc>
                <a:spcPct val="80000"/>
              </a:lnSpc>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400" kern="1200" dirty="0" smtClean="0">
                <a:solidFill>
                  <a:srgbClr val="000000"/>
                </a:solidFill>
              </a:rPr>
              <a:t> </a:t>
            </a:r>
            <a:r>
              <a:rPr lang="en-US" sz="2400" b="1" kern="1200" dirty="0" smtClean="0">
                <a:solidFill>
                  <a:srgbClr val="0070C0"/>
                </a:solidFill>
              </a:rPr>
              <a:t>2003</a:t>
            </a:r>
            <a:r>
              <a:rPr lang="en-US" sz="2400" kern="1200" dirty="0" smtClean="0">
                <a:solidFill>
                  <a:srgbClr val="000000"/>
                </a:solidFill>
              </a:rPr>
              <a:t> UNEP became full member of the Cities Alliance (CA) </a:t>
            </a:r>
          </a:p>
          <a:p>
            <a:pPr lvl="0"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400" kern="1200" dirty="0" smtClean="0">
                <a:solidFill>
                  <a:srgbClr val="000000"/>
                </a:solidFill>
              </a:rPr>
              <a:t>			   UNEP’s primary interests are in:</a:t>
            </a:r>
          </a:p>
          <a:p>
            <a:pPr marL="1085850" lvl="1" indent="-342900" eaLnBrk="1" hangingPunct="1">
              <a:spcBef>
                <a:spcPts val="8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400" kern="1200" dirty="0" smtClean="0">
                <a:solidFill>
                  <a:srgbClr val="000000"/>
                </a:solidFill>
                <a:cs typeface="+mn-cs"/>
              </a:rPr>
              <a:t>Partnerships, coordinated actions with others</a:t>
            </a:r>
          </a:p>
          <a:p>
            <a:pPr marL="1085850" lvl="1" indent="-342900" eaLnBrk="1" hangingPunct="1">
              <a:spcBef>
                <a:spcPts val="8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400" kern="1200" dirty="0" smtClean="0">
                <a:solidFill>
                  <a:srgbClr val="000000"/>
                </a:solidFill>
                <a:cs typeface="+mn-cs"/>
              </a:rPr>
              <a:t>“Greening” city-oriented policies or initiatives</a:t>
            </a:r>
          </a:p>
          <a:p>
            <a:pPr lvl="0" eaLnBrk="1" hangingPunct="1">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400" b="1" kern="1200" dirty="0" smtClean="0">
                <a:solidFill>
                  <a:srgbClr val="0070C0"/>
                </a:solidFill>
              </a:rPr>
              <a:t>2005</a:t>
            </a:r>
            <a:r>
              <a:rPr lang="en-GB" sz="2400" kern="1200" dirty="0" smtClean="0">
                <a:solidFill>
                  <a:srgbClr val="000000"/>
                </a:solidFill>
              </a:rPr>
              <a:t> UNEP and CA launched the “Environment Initiative”</a:t>
            </a:r>
          </a:p>
          <a:p>
            <a:pPr lvl="0" eaLnBrk="1" hangingPunct="1">
              <a:lnSpc>
                <a:spcPct val="80000"/>
              </a:lnSpc>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400" b="1" kern="1200" dirty="0" smtClean="0">
                <a:solidFill>
                  <a:srgbClr val="0070C0"/>
                </a:solidFill>
              </a:rPr>
              <a:t>2007</a:t>
            </a:r>
            <a:r>
              <a:rPr lang="en-GB" sz="2400" kern="1200" dirty="0" smtClean="0">
                <a:solidFill>
                  <a:srgbClr val="000000"/>
                </a:solidFill>
              </a:rPr>
              <a:t> and CA commissioned a global study “Liveable Cities”</a:t>
            </a:r>
          </a:p>
          <a:p>
            <a:pPr lvl="0" eaLnBrk="1" hangingPunct="1">
              <a:lnSpc>
                <a:spcPct val="80000"/>
              </a:lnSpc>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400" b="1" kern="1200" dirty="0" smtClean="0">
                <a:solidFill>
                  <a:srgbClr val="0070C0"/>
                </a:solidFill>
              </a:rPr>
              <a:t>2009</a:t>
            </a:r>
            <a:r>
              <a:rPr lang="en-GB" sz="2400" kern="1200" dirty="0" smtClean="0">
                <a:solidFill>
                  <a:srgbClr val="000000"/>
                </a:solidFill>
              </a:rPr>
              <a:t> UNEP and CA signed a Joint Work Programme to mainstream the environment in Cities Alliance activities</a:t>
            </a:r>
          </a:p>
          <a:p>
            <a:endParaRPr lang="en-US"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1335394" y="1600200"/>
            <a:ext cx="7598989" cy="825500"/>
          </a:xfrm>
          <a:prstGeom prst="rect">
            <a:avLst/>
          </a:prstGeom>
          <a:noFill/>
          <a:ln w="9525">
            <a:noFill/>
            <a:round/>
            <a:headEnd/>
            <a:tailEnd/>
          </a:ln>
        </p:spPr>
        <p:txBody>
          <a:bodyPr lIns="90000" tIns="46800" rIns="90000" bIns="46800">
            <a:spAutoFit/>
          </a:bodyPr>
          <a:lstStyle/>
          <a:p>
            <a:pPr eaLnBrk="0" hangingPunct="0">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a:solidFill>
                  <a:srgbClr val="3333CC"/>
                </a:solidFill>
                <a:latin typeface="Tahoma" pitchFamily="34" charset="0"/>
                <a:cs typeface="Tahoma" pitchFamily="34" charset="0"/>
              </a:rPr>
              <a:t> </a:t>
            </a:r>
          </a:p>
          <a:p>
            <a:pPr eaLnBrk="0" hangingPunct="0">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b="1">
              <a:solidFill>
                <a:srgbClr val="3333CC"/>
              </a:solidFill>
              <a:latin typeface="Tahoma" pitchFamily="34" charset="0"/>
              <a:cs typeface="Tahoma" pitchFamily="34" charset="0"/>
            </a:endParaRPr>
          </a:p>
        </p:txBody>
      </p:sp>
      <p:sp>
        <p:nvSpPr>
          <p:cNvPr id="18435" name="Rectangle 3"/>
          <p:cNvSpPr>
            <a:spLocks noChangeArrowheads="1"/>
          </p:cNvSpPr>
          <p:nvPr/>
        </p:nvSpPr>
        <p:spPr bwMode="auto">
          <a:xfrm>
            <a:off x="1207864" y="1143001"/>
            <a:ext cx="7936136" cy="1571625"/>
          </a:xfrm>
          <a:prstGeom prst="rect">
            <a:avLst/>
          </a:prstGeom>
          <a:noFill/>
          <a:ln w="9525">
            <a:noFill/>
            <a:round/>
            <a:headEnd/>
            <a:tailEnd/>
          </a:ln>
        </p:spPr>
        <p:txBody>
          <a:bodyPr lIns="90000" tIns="46800" rIns="90000" bIns="46800">
            <a:spAutoFit/>
          </a:bodyPr>
          <a:lstStyle/>
          <a:p>
            <a: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solidFill>
                <a:srgbClr val="000000"/>
              </a:solidFill>
            </a:endParaRPr>
          </a:p>
          <a:p>
            <a:pPr eaLnBrk="0" hangingPunct="0">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solidFill>
                <a:srgbClr val="000000"/>
              </a:solidFill>
            </a:endParaRPr>
          </a:p>
          <a:p>
            <a:pPr eaLnBrk="0" hangingPunct="0">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solidFill>
                <a:srgbClr val="000000"/>
              </a:solidFill>
            </a:endParaRPr>
          </a:p>
          <a:p>
            <a: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solidFill>
                <a:srgbClr val="000000"/>
              </a:solidFill>
            </a:endParaRPr>
          </a:p>
        </p:txBody>
      </p:sp>
      <p:sp>
        <p:nvSpPr>
          <p:cNvPr id="5" name="Text Box 1"/>
          <p:cNvSpPr txBox="1">
            <a:spLocks noChangeArrowheads="1"/>
          </p:cNvSpPr>
          <p:nvPr/>
        </p:nvSpPr>
        <p:spPr bwMode="auto">
          <a:xfrm>
            <a:off x="1194672" y="228600"/>
            <a:ext cx="7949328" cy="1143000"/>
          </a:xfrm>
          <a:prstGeom prst="rect">
            <a:avLst/>
          </a:prstGeom>
          <a:noFill/>
          <a:ln w="9525">
            <a:noFill/>
            <a:round/>
            <a:headEnd/>
            <a:tailEnd/>
          </a:ln>
        </p:spPr>
        <p:txBody>
          <a:bodyPr lIns="90000" tIns="46800" rIns="90000" bIns="46800"/>
          <a:lstStyle/>
          <a:p>
            <a:pPr algn="ctr" eaLnBrk="0" hangingPunct="0">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4000" dirty="0">
                <a:solidFill>
                  <a:srgbClr val="000000"/>
                </a:solidFill>
                <a:latin typeface="Tahoma" pitchFamily="32" charset="0"/>
                <a:ea typeface="MS Gothic" charset="-128"/>
              </a:rPr>
              <a:t> </a:t>
            </a:r>
            <a:endParaRPr lang="en-US" sz="3000" b="1" dirty="0">
              <a:solidFill>
                <a:srgbClr val="FF950E"/>
              </a:solidFill>
              <a:latin typeface="Tahoma" pitchFamily="32" charset="0"/>
              <a:ea typeface="MS Gothic" charset="-128"/>
            </a:endParaRPr>
          </a:p>
        </p:txBody>
      </p:sp>
      <p:sp>
        <p:nvSpPr>
          <p:cNvPr id="6" name="Text Box 2"/>
          <p:cNvSpPr txBox="1">
            <a:spLocks noChangeArrowheads="1"/>
          </p:cNvSpPr>
          <p:nvPr/>
        </p:nvSpPr>
        <p:spPr bwMode="auto">
          <a:xfrm>
            <a:off x="1194672" y="1617664"/>
            <a:ext cx="7949328" cy="2725737"/>
          </a:xfrm>
          <a:prstGeom prst="rect">
            <a:avLst/>
          </a:prstGeom>
          <a:solidFill>
            <a:srgbClr val="FFFFFF"/>
          </a:solidFill>
          <a:ln w="9525">
            <a:noFill/>
            <a:round/>
            <a:headEnd/>
            <a:tailEnd/>
          </a:ln>
        </p:spPr>
        <p:txBody>
          <a:bodyPr lIns="90000" tIns="46800" rIns="90000" bIns="46800"/>
          <a:lstStyle/>
          <a:p>
            <a:pPr marL="342900" indent="-342900">
              <a:lnSpc>
                <a:spcPct val="80000"/>
              </a:lnSpc>
              <a:spcBef>
                <a:spcPts val="800"/>
              </a:spcBef>
              <a:buClr>
                <a:srgbClr val="000000"/>
              </a:buClr>
              <a:buSzPct val="100000"/>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b="1" dirty="0" smtClean="0">
                <a:solidFill>
                  <a:schemeClr val="tx1"/>
                </a:solidFill>
                <a:latin typeface="+mn-lt"/>
                <a:ea typeface="+mn-ea"/>
              </a:rPr>
              <a:t>City Planning </a:t>
            </a:r>
            <a:r>
              <a:rPr lang="en-US" b="1" dirty="0" smtClean="0">
                <a:solidFill>
                  <a:srgbClr val="0070C0"/>
                </a:solidFill>
                <a:latin typeface="+mn-lt"/>
                <a:ea typeface="+mn-ea"/>
              </a:rPr>
              <a:t>PLUS</a:t>
            </a:r>
            <a:endParaRPr lang="en-US" b="1" dirty="0">
              <a:solidFill>
                <a:schemeClr val="tx1"/>
              </a:solidFill>
              <a:latin typeface="+mn-lt"/>
              <a:ea typeface="+mn-ea"/>
            </a:endParaRPr>
          </a:p>
          <a:p>
            <a:pPr marL="1085850" lvl="1" indent="-342900">
              <a:lnSpc>
                <a:spcPct val="80000"/>
              </a:lnSpc>
              <a:spcBef>
                <a:spcPts val="800"/>
              </a:spcBef>
              <a:buClr>
                <a:srgbClr val="000000"/>
              </a:buClr>
              <a:buSzPct val="100000"/>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b="1" dirty="0">
                <a:solidFill>
                  <a:srgbClr val="0070C0"/>
                </a:solidFill>
                <a:latin typeface="+mn-lt"/>
                <a:ea typeface="+mn-ea"/>
              </a:rPr>
              <a:t>P</a:t>
            </a:r>
            <a:r>
              <a:rPr lang="en-US" b="1" dirty="0">
                <a:solidFill>
                  <a:schemeClr val="tx1"/>
                </a:solidFill>
                <a:latin typeface="+mn-lt"/>
                <a:ea typeface="+mn-ea"/>
              </a:rPr>
              <a:t>eople-oriented, participatory</a:t>
            </a:r>
          </a:p>
          <a:p>
            <a:pPr marL="1085850" lvl="1" indent="-342900">
              <a:lnSpc>
                <a:spcPct val="80000"/>
              </a:lnSpc>
              <a:spcBef>
                <a:spcPts val="800"/>
              </a:spcBef>
              <a:buClr>
                <a:srgbClr val="000000"/>
              </a:buClr>
              <a:buSzPct val="100000"/>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b="1" dirty="0">
                <a:solidFill>
                  <a:srgbClr val="0070C0"/>
                </a:solidFill>
                <a:latin typeface="+mn-lt"/>
                <a:ea typeface="+mn-ea"/>
              </a:rPr>
              <a:t>L</a:t>
            </a:r>
            <a:r>
              <a:rPr lang="en-US" b="1" dirty="0">
                <a:solidFill>
                  <a:schemeClr val="tx1"/>
                </a:solidFill>
                <a:latin typeface="+mn-lt"/>
                <a:ea typeface="+mn-ea"/>
              </a:rPr>
              <a:t>ong term</a:t>
            </a:r>
          </a:p>
          <a:p>
            <a:pPr marL="1085850" lvl="1" indent="-342900">
              <a:lnSpc>
                <a:spcPct val="80000"/>
              </a:lnSpc>
              <a:spcBef>
                <a:spcPts val="800"/>
              </a:spcBef>
              <a:buClr>
                <a:srgbClr val="000000"/>
              </a:buClr>
              <a:buSzPct val="100000"/>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b="1" dirty="0">
                <a:solidFill>
                  <a:srgbClr val="0070C0"/>
                </a:solidFill>
                <a:latin typeface="+mn-lt"/>
                <a:ea typeface="+mn-ea"/>
              </a:rPr>
              <a:t>U</a:t>
            </a:r>
            <a:r>
              <a:rPr lang="en-US" b="1" dirty="0">
                <a:solidFill>
                  <a:schemeClr val="tx1"/>
                </a:solidFill>
                <a:latin typeface="+mn-lt"/>
                <a:ea typeface="+mn-ea"/>
              </a:rPr>
              <a:t>rban planning in action</a:t>
            </a:r>
          </a:p>
          <a:p>
            <a:pPr marL="1085850" lvl="1" indent="-342900">
              <a:lnSpc>
                <a:spcPct val="80000"/>
              </a:lnSpc>
              <a:spcBef>
                <a:spcPts val="800"/>
              </a:spcBef>
              <a:buClr>
                <a:srgbClr val="000000"/>
              </a:buClr>
              <a:buSzPct val="100000"/>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b="1" dirty="0">
                <a:solidFill>
                  <a:srgbClr val="0070C0"/>
                </a:solidFill>
                <a:latin typeface="+mn-lt"/>
                <a:ea typeface="+mn-ea"/>
              </a:rPr>
              <a:t>S</a:t>
            </a:r>
            <a:r>
              <a:rPr lang="en-US" b="1" dirty="0">
                <a:solidFill>
                  <a:schemeClr val="tx1"/>
                </a:solidFill>
                <a:latin typeface="+mn-lt"/>
                <a:ea typeface="+mn-ea"/>
              </a:rPr>
              <a:t>trategic</a:t>
            </a:r>
          </a:p>
        </p:txBody>
      </p:sp>
      <p:pic>
        <p:nvPicPr>
          <p:cNvPr id="18438" name="Picture 12" descr="846709759_0138c78701_o"/>
          <p:cNvPicPr>
            <a:picLocks noChangeAspect="1" noChangeArrowheads="1"/>
          </p:cNvPicPr>
          <p:nvPr/>
        </p:nvPicPr>
        <p:blipFill>
          <a:blip r:embed="rId3" cstate="print"/>
          <a:srcRect/>
          <a:stretch>
            <a:fillRect/>
          </a:stretch>
        </p:blipFill>
        <p:spPr bwMode="auto">
          <a:xfrm>
            <a:off x="1194672" y="3733800"/>
            <a:ext cx="7949328" cy="3124200"/>
          </a:xfrm>
          <a:prstGeom prst="rect">
            <a:avLst/>
          </a:prstGeom>
          <a:noFill/>
          <a:ln w="9525">
            <a:noFill/>
            <a:miter lim="800000"/>
            <a:headEnd/>
            <a:tailEnd/>
          </a:ln>
        </p:spPr>
      </p:pic>
      <p:sp>
        <p:nvSpPr>
          <p:cNvPr id="8" name="Title 7"/>
          <p:cNvSpPr>
            <a:spLocks noGrp="1"/>
          </p:cNvSpPr>
          <p:nvPr>
            <p:ph type="title"/>
          </p:nvPr>
        </p:nvSpPr>
        <p:spPr>
          <a:xfrm>
            <a:off x="1194671" y="304800"/>
            <a:ext cx="7949329" cy="1143000"/>
          </a:xfrm>
        </p:spPr>
        <p:txBody>
          <a:bodyPr/>
          <a:lstStyle/>
          <a:p>
            <a:pPr lvl="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3600" b="1" dirty="0" smtClean="0">
                <a:solidFill>
                  <a:srgbClr val="000000">
                    <a:lumMod val="60000"/>
                    <a:lumOff val="40000"/>
                  </a:srgbClr>
                </a:solidFill>
                <a:cs typeface="+mn-cs"/>
              </a:rPr>
              <a:t>Project Overview</a:t>
            </a:r>
            <a:br>
              <a:rPr lang="en-US" sz="3600" b="1" dirty="0" smtClean="0">
                <a:solidFill>
                  <a:srgbClr val="000000">
                    <a:lumMod val="60000"/>
                    <a:lumOff val="40000"/>
                  </a:srgbClr>
                </a:solidFill>
                <a:cs typeface="+mn-cs"/>
              </a:rPr>
            </a:br>
            <a:r>
              <a:rPr lang="en-US" sz="3000" b="1" dirty="0" smtClean="0">
                <a:solidFill>
                  <a:srgbClr val="000000">
                    <a:lumMod val="60000"/>
                    <a:lumOff val="40000"/>
                  </a:srgbClr>
                </a:solidFill>
                <a:cs typeface="+mn-cs"/>
              </a:rPr>
              <a:t>The City Development Strategy</a:t>
            </a:r>
            <a:r>
              <a:rPr lang="en-US" sz="3000" b="1" kern="1200" dirty="0" smtClean="0">
                <a:solidFill>
                  <a:srgbClr val="FF950E"/>
                </a:solidFill>
                <a:latin typeface="Tahoma" pitchFamily="32" charset="0"/>
                <a:ea typeface="MS Gothic" charset="-128"/>
                <a:cs typeface="+mn-cs"/>
              </a:rPr>
              <a:t/>
            </a:r>
            <a:br>
              <a:rPr lang="en-US" sz="3000" b="1" kern="1200" dirty="0" smtClean="0">
                <a:solidFill>
                  <a:srgbClr val="FF950E"/>
                </a:solidFill>
                <a:latin typeface="Tahoma" pitchFamily="32" charset="0"/>
                <a:ea typeface="MS Gothic" charset="-128"/>
                <a:cs typeface="+mn-cs"/>
              </a:rPr>
            </a:br>
            <a:endParaRPr lang="en-US"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1476116" y="1600200"/>
            <a:ext cx="7247184" cy="4711700"/>
          </a:xfrm>
          <a:prstGeom prst="rect">
            <a:avLst/>
          </a:prstGeom>
          <a:noFill/>
          <a:ln w="9525">
            <a:noFill/>
            <a:round/>
            <a:headEnd/>
            <a:tailEnd/>
          </a:ln>
        </p:spPr>
        <p:txBody>
          <a:bodyPr lIns="90000" tIns="46800" rIns="90000" bIns="46800"/>
          <a:lstStyle/>
          <a:p>
            <a:pPr marL="682625" indent="-681038" eaLnBrk="0" hangingPunct="0">
              <a:spcBef>
                <a:spcPts val="600"/>
              </a:spcBef>
              <a:tabLst>
                <a:tab pos="682625" algn="l"/>
                <a:tab pos="1130300" algn="l"/>
                <a:tab pos="1579563" algn="l"/>
                <a:tab pos="2028825" algn="l"/>
                <a:tab pos="2478088" algn="l"/>
                <a:tab pos="2927350" algn="l"/>
                <a:tab pos="3376613" algn="l"/>
                <a:tab pos="3825875" algn="l"/>
                <a:tab pos="4275138" algn="l"/>
                <a:tab pos="4724400" algn="l"/>
                <a:tab pos="5173663" algn="l"/>
                <a:tab pos="5622925" algn="l"/>
                <a:tab pos="6072188" algn="l"/>
                <a:tab pos="6521450" algn="l"/>
                <a:tab pos="6970713" algn="l"/>
                <a:tab pos="7419975" algn="l"/>
                <a:tab pos="7869238" algn="l"/>
                <a:tab pos="8318500" algn="l"/>
                <a:tab pos="8767763" algn="l"/>
                <a:tab pos="9217025" algn="l"/>
                <a:tab pos="9666288" algn="l"/>
              </a:tabLst>
            </a:pPr>
            <a:endParaRPr lang="en-US">
              <a:solidFill>
                <a:srgbClr val="3333CC"/>
              </a:solidFill>
              <a:latin typeface="Tahoma" pitchFamily="34" charset="0"/>
            </a:endParaRPr>
          </a:p>
        </p:txBody>
      </p:sp>
      <p:sp>
        <p:nvSpPr>
          <p:cNvPr id="4" name="Text Box 1"/>
          <p:cNvSpPr txBox="1">
            <a:spLocks noChangeArrowheads="1"/>
          </p:cNvSpPr>
          <p:nvPr/>
        </p:nvSpPr>
        <p:spPr bwMode="auto">
          <a:xfrm>
            <a:off x="1194672" y="304800"/>
            <a:ext cx="7949328" cy="1143000"/>
          </a:xfrm>
          <a:prstGeom prst="rect">
            <a:avLst/>
          </a:prstGeom>
          <a:noFill/>
          <a:ln w="9525">
            <a:noFill/>
            <a:round/>
            <a:headEnd/>
            <a:tailEnd/>
          </a:ln>
        </p:spPr>
        <p:txBody>
          <a:bodyPr lIns="90000" tIns="46800" rIns="90000" bIns="46800"/>
          <a:lstStyle/>
          <a:p>
            <a:pPr algn="ctr" eaLnBrk="0" hangingPunct="0">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4000" dirty="0">
                <a:solidFill>
                  <a:srgbClr val="000000"/>
                </a:solidFill>
                <a:latin typeface="Tahoma" pitchFamily="32" charset="0"/>
                <a:ea typeface="MS Gothic" charset="-128"/>
              </a:rPr>
              <a:t> </a:t>
            </a:r>
            <a:r>
              <a:rPr lang="en-US" sz="3600" b="1" kern="0" dirty="0">
                <a:solidFill>
                  <a:srgbClr val="000000">
                    <a:lumMod val="60000"/>
                    <a:lumOff val="40000"/>
                  </a:srgbClr>
                </a:solidFill>
                <a:latin typeface="Tahoma"/>
                <a:ea typeface="MS Gothic"/>
                <a:cs typeface="+mj-cs"/>
              </a:rPr>
              <a:t>Project Overview</a:t>
            </a:r>
          </a:p>
          <a:p>
            <a:pPr algn="ctr" eaLnBrk="0" hangingPunct="0">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3000" b="1" kern="0" dirty="0">
                <a:solidFill>
                  <a:srgbClr val="000000">
                    <a:lumMod val="60000"/>
                    <a:lumOff val="40000"/>
                  </a:srgbClr>
                </a:solidFill>
                <a:latin typeface="Tahoma"/>
                <a:ea typeface="MS Gothic"/>
                <a:cs typeface="+mj-cs"/>
              </a:rPr>
              <a:t>Developing a Global Approach</a:t>
            </a:r>
            <a:endParaRPr lang="en-US" sz="3000" b="1" dirty="0">
              <a:solidFill>
                <a:srgbClr val="FF950E"/>
              </a:solidFill>
              <a:latin typeface="Tahoma" pitchFamily="32" charset="0"/>
              <a:ea typeface="MS Gothic" charset="-128"/>
            </a:endParaRPr>
          </a:p>
        </p:txBody>
      </p:sp>
      <p:sp>
        <p:nvSpPr>
          <p:cNvPr id="15364" name="Rectangle 4"/>
          <p:cNvSpPr>
            <a:spLocks noChangeArrowheads="1"/>
          </p:cNvSpPr>
          <p:nvPr/>
        </p:nvSpPr>
        <p:spPr bwMode="auto">
          <a:xfrm>
            <a:off x="1335394" y="1905000"/>
            <a:ext cx="7598989" cy="5047536"/>
          </a:xfrm>
          <a:prstGeom prst="rect">
            <a:avLst/>
          </a:prstGeom>
          <a:noFill/>
          <a:ln w="9525">
            <a:noFill/>
            <a:miter lim="800000"/>
            <a:headEnd/>
            <a:tailEnd/>
          </a:ln>
        </p:spPr>
        <p:txBody>
          <a:bodyPr>
            <a:spAutoFit/>
          </a:bodyPr>
          <a:lstStyle/>
          <a:p>
            <a:pPr>
              <a:buSzPct val="12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200" b="1" dirty="0">
                <a:solidFill>
                  <a:srgbClr val="FF950E"/>
                </a:solidFill>
                <a:latin typeface="Tahoma" pitchFamily="34" charset="0"/>
              </a:rPr>
              <a:t>Future strategies will</a:t>
            </a:r>
          </a:p>
          <a:p>
            <a:pPr>
              <a:buSzPct val="12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3000" dirty="0">
              <a:solidFill>
                <a:schemeClr val="tx1"/>
              </a:solidFill>
              <a:latin typeface="Tahoma" pitchFamily="34" charset="0"/>
            </a:endParaRPr>
          </a:p>
          <a:p>
            <a:pPr>
              <a:buSzPct val="120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000" dirty="0">
                <a:solidFill>
                  <a:schemeClr val="tx1"/>
                </a:solidFill>
                <a:latin typeface="Tahoma" pitchFamily="34" charset="0"/>
              </a:rPr>
              <a:t> Ensure </a:t>
            </a:r>
            <a:r>
              <a:rPr lang="en-GB" sz="3000" b="1" dirty="0">
                <a:solidFill>
                  <a:srgbClr val="FF950E"/>
                </a:solidFill>
                <a:latin typeface="Tahoma" pitchFamily="34" charset="0"/>
              </a:rPr>
              <a:t>sustainable use of natural resources</a:t>
            </a:r>
            <a:r>
              <a:rPr lang="en-GB" sz="3000" dirty="0">
                <a:solidFill>
                  <a:srgbClr val="FF950E"/>
                </a:solidFill>
                <a:latin typeface="Tahoma" pitchFamily="34" charset="0"/>
              </a:rPr>
              <a:t>: </a:t>
            </a:r>
            <a:r>
              <a:rPr lang="en-GB" sz="3000" dirty="0">
                <a:solidFill>
                  <a:schemeClr val="tx1"/>
                </a:solidFill>
                <a:latin typeface="Tahoma" pitchFamily="34" charset="0"/>
              </a:rPr>
              <a:t>capital to grow rather than deplete</a:t>
            </a:r>
          </a:p>
          <a:p>
            <a:pPr>
              <a:buSzPct val="12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000" dirty="0">
                <a:solidFill>
                  <a:schemeClr val="tx1"/>
                </a:solidFill>
                <a:latin typeface="Tahoma" pitchFamily="34" charset="0"/>
              </a:rPr>
              <a:t> </a:t>
            </a:r>
            <a:endParaRPr lang="en-GB" sz="3000" dirty="0">
              <a:solidFill>
                <a:srgbClr val="FF950E"/>
              </a:solidFill>
              <a:latin typeface="Tahoma" pitchFamily="34" charset="0"/>
            </a:endParaRPr>
          </a:p>
          <a:p>
            <a:pPr>
              <a:buSzPct val="120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000" dirty="0">
                <a:solidFill>
                  <a:schemeClr val="tx1"/>
                </a:solidFill>
                <a:latin typeface="Tahoma" pitchFamily="34" charset="0"/>
              </a:rPr>
              <a:t> Integrate the environment </a:t>
            </a:r>
            <a:r>
              <a:rPr lang="en-GB" sz="3000" b="1" dirty="0">
                <a:solidFill>
                  <a:srgbClr val="FF950E"/>
                </a:solidFill>
                <a:latin typeface="Tahoma" pitchFamily="34" charset="0"/>
              </a:rPr>
              <a:t>in each phase </a:t>
            </a:r>
            <a:r>
              <a:rPr lang="en-GB" sz="3000" dirty="0">
                <a:solidFill>
                  <a:schemeClr val="tx1"/>
                </a:solidFill>
                <a:latin typeface="Tahoma" pitchFamily="34" charset="0"/>
              </a:rPr>
              <a:t>of the development of the CDS</a:t>
            </a:r>
          </a:p>
          <a:p>
            <a:pPr>
              <a:buSzPct val="12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3200" dirty="0">
              <a:solidFill>
                <a:schemeClr val="tx1"/>
              </a:solidFill>
              <a:latin typeface="Tahoma" pitchFamily="34" charset="0"/>
            </a:endParaRPr>
          </a:p>
          <a:p>
            <a:pPr>
              <a:buSzPct val="120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dirty="0">
              <a:solidFill>
                <a:schemeClr val="tx1"/>
              </a:solidFill>
              <a:latin typeface="Tahoma" pitchFamily="34" charset="0"/>
            </a:endParaRPr>
          </a:p>
          <a:p>
            <a:pPr>
              <a:buSzPct val="12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dirty="0">
              <a:solidFill>
                <a:srgbClr val="0000FF"/>
              </a:solidFill>
              <a:latin typeface="Tahoma" pitchFamily="34"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1219200" y="1981200"/>
            <a:ext cx="7924800" cy="4357688"/>
          </a:xfrm>
          <a:prstGeom prst="rect">
            <a:avLst/>
          </a:prstGeom>
          <a:noFill/>
          <a:ln w="9525">
            <a:noFill/>
            <a:round/>
            <a:headEnd/>
            <a:tailEnd/>
          </a:ln>
        </p:spPr>
        <p:txBody>
          <a:bodyPr lIns="90000" tIns="46800" rIns="90000" bIns="46800"/>
          <a:lstStyle/>
          <a:p>
            <a:pPr eaLnBrk="0" hangingPunct="0">
              <a:spcBef>
                <a:spcPts val="800"/>
              </a:spcBef>
              <a:buClr>
                <a:schemeClr val="tx1"/>
              </a:buClr>
              <a:buSzPct val="12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800" dirty="0" smtClean="0">
                <a:solidFill>
                  <a:srgbClr val="000000"/>
                </a:solidFill>
                <a:latin typeface="Tahoma" pitchFamily="34" charset="0"/>
                <a:cs typeface="Tahoma" pitchFamily="34" charset="0"/>
              </a:rPr>
              <a:t> Mobilizing partners and technical expertise </a:t>
            </a:r>
          </a:p>
          <a:p>
            <a:pPr eaLnBrk="0" hangingPunct="0">
              <a:spcBef>
                <a:spcPts val="800"/>
              </a:spcBef>
              <a:buClr>
                <a:schemeClr val="tx1"/>
              </a:buClr>
              <a:buSzPct val="12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3000" dirty="0" smtClean="0">
                <a:solidFill>
                  <a:schemeClr val="tx1"/>
                </a:solidFill>
                <a:latin typeface="Tahoma" pitchFamily="34" charset="0"/>
                <a:cs typeface="Tahoma" pitchFamily="34" charset="0"/>
              </a:rPr>
              <a:t>Stock </a:t>
            </a:r>
            <a:r>
              <a:rPr lang="en-US" sz="3000" dirty="0">
                <a:solidFill>
                  <a:schemeClr val="tx1"/>
                </a:solidFill>
                <a:latin typeface="Tahoma" pitchFamily="34" charset="0"/>
                <a:cs typeface="Tahoma" pitchFamily="34" charset="0"/>
              </a:rPr>
              <a:t>taking exercise</a:t>
            </a:r>
          </a:p>
          <a:p>
            <a:pPr eaLnBrk="0" hangingPunct="0">
              <a:spcBef>
                <a:spcPts val="800"/>
              </a:spcBef>
              <a:buClr>
                <a:schemeClr val="tx1"/>
              </a:buClr>
              <a:buSzPct val="12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3000" dirty="0">
                <a:solidFill>
                  <a:schemeClr val="tx1"/>
                </a:solidFill>
                <a:latin typeface="Tahoma" pitchFamily="34" charset="0"/>
                <a:cs typeface="Tahoma" pitchFamily="34" charset="0"/>
              </a:rPr>
              <a:t> </a:t>
            </a:r>
            <a:r>
              <a:rPr lang="en-US" sz="3000" b="1" dirty="0" smtClean="0">
                <a:solidFill>
                  <a:srgbClr val="FF950E"/>
                </a:solidFill>
                <a:latin typeface="Tahoma" pitchFamily="34" charset="0"/>
                <a:cs typeface="Tahoma" pitchFamily="34" charset="0"/>
              </a:rPr>
              <a:t>Learning and Leadership Group </a:t>
            </a:r>
            <a:endParaRPr lang="en-US" sz="3000" b="1" dirty="0">
              <a:solidFill>
                <a:srgbClr val="FF950E"/>
              </a:solidFill>
              <a:latin typeface="Tahoma" pitchFamily="34" charset="0"/>
              <a:cs typeface="Tahoma" pitchFamily="34" charset="0"/>
            </a:endParaRPr>
          </a:p>
          <a:p>
            <a:pPr eaLnBrk="0" hangingPunct="0">
              <a:spcBef>
                <a:spcPts val="800"/>
              </a:spcBef>
              <a:buClr>
                <a:schemeClr val="tx1"/>
              </a:buClr>
              <a:buSzPct val="12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3000" dirty="0">
                <a:solidFill>
                  <a:schemeClr val="tx1"/>
                </a:solidFill>
                <a:latin typeface="Tahoma" pitchFamily="34" charset="0"/>
                <a:cs typeface="Tahoma" pitchFamily="34" charset="0"/>
              </a:rPr>
              <a:t> Development of the methodology</a:t>
            </a:r>
          </a:p>
          <a:p>
            <a:pPr eaLnBrk="0" hangingPunct="0">
              <a:spcBef>
                <a:spcPts val="800"/>
              </a:spcBef>
              <a:buClr>
                <a:schemeClr val="tx1"/>
              </a:buClr>
              <a:buSzPct val="12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3000" dirty="0">
                <a:solidFill>
                  <a:schemeClr val="tx1"/>
                </a:solidFill>
                <a:latin typeface="Tahoma" pitchFamily="34" charset="0"/>
                <a:cs typeface="Tahoma" pitchFamily="34" charset="0"/>
              </a:rPr>
              <a:t> Pilot testing</a:t>
            </a:r>
          </a:p>
          <a:p>
            <a:pPr eaLnBrk="0" hangingPunct="0">
              <a:spcBef>
                <a:spcPts val="800"/>
              </a:spcBef>
              <a:buClr>
                <a:schemeClr val="tx1"/>
              </a:buClr>
              <a:buSzPct val="12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3000" dirty="0">
                <a:solidFill>
                  <a:schemeClr val="tx1"/>
                </a:solidFill>
                <a:latin typeface="Tahoma" pitchFamily="34" charset="0"/>
                <a:cs typeface="Tahoma" pitchFamily="34" charset="0"/>
              </a:rPr>
              <a:t> Refinement of the methodology</a:t>
            </a:r>
          </a:p>
          <a:p>
            <a:pPr eaLnBrk="0" hangingPunct="0">
              <a:spcBef>
                <a:spcPts val="800"/>
              </a:spcBef>
              <a:buClr>
                <a:schemeClr val="tx1"/>
              </a:buClr>
              <a:buSzPct val="12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3000" dirty="0">
                <a:solidFill>
                  <a:schemeClr val="tx1"/>
                </a:solidFill>
                <a:latin typeface="Tahoma" pitchFamily="34" charset="0"/>
                <a:cs typeface="Tahoma" pitchFamily="34" charset="0"/>
              </a:rPr>
              <a:t> Link with other processes and initiatives</a:t>
            </a:r>
          </a:p>
          <a:p>
            <a:pPr algn="ct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3200" dirty="0">
              <a:solidFill>
                <a:srgbClr val="3333CC"/>
              </a:solidFill>
              <a:latin typeface="Tahoma" pitchFamily="34" charset="0"/>
              <a:cs typeface="Tahoma" pitchFamily="34" charset="0"/>
            </a:endParaRPr>
          </a:p>
          <a:p>
            <a:pPr algn="ct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3200" dirty="0">
              <a:solidFill>
                <a:srgbClr val="3333CC"/>
              </a:solidFill>
              <a:latin typeface="Tahoma" pitchFamily="34" charset="0"/>
              <a:cs typeface="Tahoma" pitchFamily="34" charset="0"/>
            </a:endParaRPr>
          </a:p>
        </p:txBody>
      </p:sp>
      <p:sp>
        <p:nvSpPr>
          <p:cNvPr id="4" name="Text Box 1"/>
          <p:cNvSpPr txBox="1">
            <a:spLocks noChangeArrowheads="1"/>
          </p:cNvSpPr>
          <p:nvPr/>
        </p:nvSpPr>
        <p:spPr bwMode="auto">
          <a:xfrm>
            <a:off x="1194672" y="381000"/>
            <a:ext cx="7949328" cy="1143000"/>
          </a:xfrm>
          <a:prstGeom prst="rect">
            <a:avLst/>
          </a:prstGeom>
          <a:noFill/>
          <a:ln w="9525">
            <a:noFill/>
            <a:round/>
            <a:headEnd/>
            <a:tailEnd/>
          </a:ln>
        </p:spPr>
        <p:txBody>
          <a:bodyPr lIns="90000" tIns="46800" rIns="90000" bIns="46800"/>
          <a:lstStyle/>
          <a:p>
            <a:pPr algn="ctr" eaLnBrk="0" hangingPunct="0">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4000" dirty="0">
                <a:solidFill>
                  <a:srgbClr val="000000"/>
                </a:solidFill>
                <a:latin typeface="Tahoma" pitchFamily="32" charset="0"/>
                <a:ea typeface="MS Gothic" charset="-128"/>
              </a:rPr>
              <a:t> </a:t>
            </a:r>
            <a:endParaRPr lang="en-US" sz="3000" b="1" dirty="0">
              <a:solidFill>
                <a:srgbClr val="FF950E"/>
              </a:solidFill>
              <a:latin typeface="Tahoma" pitchFamily="32" charset="0"/>
              <a:ea typeface="MS Gothic" charset="-128"/>
            </a:endParaRPr>
          </a:p>
        </p:txBody>
      </p:sp>
      <p:sp>
        <p:nvSpPr>
          <p:cNvPr id="6" name="Title 5"/>
          <p:cNvSpPr>
            <a:spLocks noGrp="1"/>
          </p:cNvSpPr>
          <p:nvPr>
            <p:ph type="title"/>
          </p:nvPr>
        </p:nvSpPr>
        <p:spPr>
          <a:xfrm>
            <a:off x="1194671" y="304800"/>
            <a:ext cx="8229307" cy="1143000"/>
          </a:xfrm>
        </p:spPr>
        <p:txBody>
          <a:bodyPr/>
          <a:lstStyle/>
          <a:p>
            <a:pPr lvl="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3600" b="1" dirty="0" smtClean="0">
                <a:solidFill>
                  <a:srgbClr val="000000">
                    <a:lumMod val="60000"/>
                    <a:lumOff val="40000"/>
                  </a:srgbClr>
                </a:solidFill>
                <a:cs typeface="+mn-cs"/>
              </a:rPr>
              <a:t>Project Overview</a:t>
            </a:r>
            <a:br>
              <a:rPr lang="en-US" sz="3600" b="1" dirty="0" smtClean="0">
                <a:solidFill>
                  <a:srgbClr val="000000">
                    <a:lumMod val="60000"/>
                    <a:lumOff val="40000"/>
                  </a:srgbClr>
                </a:solidFill>
                <a:cs typeface="+mn-cs"/>
              </a:rPr>
            </a:br>
            <a:r>
              <a:rPr lang="en-US" sz="3000" b="1" dirty="0" smtClean="0">
                <a:solidFill>
                  <a:srgbClr val="000000">
                    <a:lumMod val="60000"/>
                    <a:lumOff val="40000"/>
                  </a:srgbClr>
                </a:solidFill>
                <a:cs typeface="+mn-cs"/>
              </a:rPr>
              <a:t>Developing a Global Approach</a:t>
            </a:r>
            <a:r>
              <a:rPr lang="en-US" sz="3000" b="1" kern="1200" dirty="0" smtClean="0">
                <a:solidFill>
                  <a:srgbClr val="FF950E"/>
                </a:solidFill>
                <a:latin typeface="Tahoma" pitchFamily="32" charset="0"/>
                <a:ea typeface="MS Gothic" charset="-128"/>
                <a:cs typeface="+mn-cs"/>
              </a:rPr>
              <a:t/>
            </a:r>
            <a:br>
              <a:rPr lang="en-US" sz="3000" b="1" kern="1200" dirty="0" smtClean="0">
                <a:solidFill>
                  <a:srgbClr val="FF950E"/>
                </a:solidFill>
                <a:latin typeface="Tahoma" pitchFamily="32" charset="0"/>
                <a:ea typeface="MS Gothic" charset="-128"/>
                <a:cs typeface="+mn-cs"/>
              </a:rPr>
            </a:br>
            <a:endParaRPr lang="en-US"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7467454" cy="1143000"/>
          </a:xfrm>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3600" b="1" dirty="0" smtClean="0">
                <a:solidFill>
                  <a:srgbClr val="000000">
                    <a:lumMod val="60000"/>
                    <a:lumOff val="40000"/>
                  </a:srgbClr>
                </a:solidFill>
                <a:cs typeface="+mn-cs"/>
              </a:rPr>
              <a:t>Project Overview</a:t>
            </a:r>
            <a:br>
              <a:rPr lang="en-US" sz="3600" b="1" dirty="0" smtClean="0">
                <a:solidFill>
                  <a:srgbClr val="000000">
                    <a:lumMod val="60000"/>
                    <a:lumOff val="40000"/>
                  </a:srgbClr>
                </a:solidFill>
                <a:cs typeface="+mn-cs"/>
              </a:rPr>
            </a:br>
            <a:r>
              <a:rPr lang="en-US" sz="3200" b="1" dirty="0" smtClean="0">
                <a:solidFill>
                  <a:srgbClr val="000000">
                    <a:lumMod val="60000"/>
                    <a:lumOff val="40000"/>
                  </a:srgbClr>
                </a:solidFill>
                <a:cs typeface="+mn-cs"/>
              </a:rPr>
              <a:t>Developing a Global Approach</a:t>
            </a:r>
            <a:br>
              <a:rPr lang="en-US" sz="3200" b="1" dirty="0" smtClean="0">
                <a:solidFill>
                  <a:srgbClr val="000000">
                    <a:lumMod val="60000"/>
                    <a:lumOff val="40000"/>
                  </a:srgbClr>
                </a:solidFill>
                <a:cs typeface="+mn-cs"/>
              </a:rPr>
            </a:br>
            <a:endParaRPr lang="en-US" sz="3200" b="1" dirty="0" smtClean="0">
              <a:solidFill>
                <a:srgbClr val="000000">
                  <a:lumMod val="60000"/>
                  <a:lumOff val="40000"/>
                </a:srgbClr>
              </a:solidFill>
              <a:cs typeface="+mn-cs"/>
            </a:endParaRPr>
          </a:p>
        </p:txBody>
      </p:sp>
      <p:pic>
        <p:nvPicPr>
          <p:cNvPr id="5" name="Content Placeholder 4" descr="Liveable Cities Cover Page.jpg"/>
          <p:cNvPicPr>
            <a:picLocks noGrp="1" noChangeAspect="1"/>
          </p:cNvPicPr>
          <p:nvPr>
            <p:ph sz="half" idx="1"/>
          </p:nvPr>
        </p:nvPicPr>
        <p:blipFill>
          <a:blip r:embed="rId3" cstate="print"/>
          <a:stretch>
            <a:fillRect/>
          </a:stretch>
        </p:blipFill>
        <p:spPr>
          <a:xfrm>
            <a:off x="1447800" y="1518821"/>
            <a:ext cx="3962400" cy="5186779"/>
          </a:xfrm>
        </p:spPr>
      </p:pic>
      <p:sp>
        <p:nvSpPr>
          <p:cNvPr id="4" name="Content Placeholder 3"/>
          <p:cNvSpPr>
            <a:spLocks noGrp="1"/>
          </p:cNvSpPr>
          <p:nvPr>
            <p:ph sz="half" idx="2"/>
          </p:nvPr>
        </p:nvSpPr>
        <p:spPr>
          <a:xfrm>
            <a:off x="5638799" y="1600201"/>
            <a:ext cx="3276601" cy="4525963"/>
          </a:xfrm>
        </p:spPr>
        <p:txBody>
          <a:bodyPr/>
          <a:lstStyle/>
          <a:p>
            <a:pPr>
              <a:buFont typeface="Arial" pitchFamily="34" charset="0"/>
              <a:buChar char="•"/>
            </a:pPr>
            <a:r>
              <a:rPr lang="en-US" dirty="0" smtClean="0">
                <a:solidFill>
                  <a:schemeClr val="tx1"/>
                </a:solidFill>
              </a:rPr>
              <a:t>The results of this process will be </a:t>
            </a:r>
            <a:r>
              <a:rPr lang="en-US" dirty="0" smtClean="0">
                <a:solidFill>
                  <a:srgbClr val="FF950E"/>
                </a:solidFill>
              </a:rPr>
              <a:t>published </a:t>
            </a:r>
            <a:r>
              <a:rPr lang="en-US" dirty="0" smtClean="0">
                <a:solidFill>
                  <a:schemeClr val="tx1"/>
                </a:solidFill>
              </a:rPr>
              <a:t>–the experiences </a:t>
            </a:r>
            <a:r>
              <a:rPr lang="en-US" dirty="0" smtClean="0">
                <a:solidFill>
                  <a:schemeClr val="tx1"/>
                </a:solidFill>
              </a:rPr>
              <a:t>of Kam</a:t>
            </a:r>
            <a:r>
              <a:rPr lang="en-US" dirty="0" smtClean="0">
                <a:solidFill>
                  <a:schemeClr val="tx1"/>
                </a:solidFill>
              </a:rPr>
              <a:t>pala,</a:t>
            </a:r>
            <a:r>
              <a:rPr lang="en-US" dirty="0" smtClean="0">
                <a:solidFill>
                  <a:schemeClr val="tx1"/>
                </a:solidFill>
              </a:rPr>
              <a:t> </a:t>
            </a:r>
            <a:r>
              <a:rPr lang="en-US" dirty="0" err="1" smtClean="0">
                <a:solidFill>
                  <a:schemeClr val="tx1"/>
                </a:solidFill>
              </a:rPr>
              <a:t>Jinja</a:t>
            </a:r>
            <a:r>
              <a:rPr lang="en-US" dirty="0" smtClean="0">
                <a:solidFill>
                  <a:schemeClr val="tx1"/>
                </a:solidFill>
              </a:rPr>
              <a:t> and other towns and cities present will be included</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p:cNvPicPr>
            <a:picLocks noChangeAspect="1" noChangeArrowheads="1"/>
          </p:cNvPicPr>
          <p:nvPr/>
        </p:nvPicPr>
        <p:blipFill>
          <a:blip r:embed="rId3" cstate="print"/>
          <a:srcRect/>
          <a:stretch>
            <a:fillRect/>
          </a:stretch>
        </p:blipFill>
        <p:spPr bwMode="auto">
          <a:xfrm>
            <a:off x="5060129" y="3303588"/>
            <a:ext cx="4092666" cy="3560762"/>
          </a:xfrm>
          <a:prstGeom prst="rect">
            <a:avLst/>
          </a:prstGeom>
          <a:noFill/>
          <a:ln w="9525">
            <a:noFill/>
            <a:round/>
            <a:headEnd/>
            <a:tailEnd/>
          </a:ln>
        </p:spPr>
      </p:pic>
      <p:sp>
        <p:nvSpPr>
          <p:cNvPr id="21507" name="Text Box 2"/>
          <p:cNvSpPr txBox="1">
            <a:spLocks noChangeArrowheads="1"/>
          </p:cNvSpPr>
          <p:nvPr/>
        </p:nvSpPr>
        <p:spPr bwMode="auto">
          <a:xfrm>
            <a:off x="911762" y="1524001"/>
            <a:ext cx="7458267" cy="4475163"/>
          </a:xfrm>
          <a:prstGeom prst="rect">
            <a:avLst/>
          </a:prstGeom>
          <a:noFill/>
          <a:ln w="9525">
            <a:noFill/>
            <a:round/>
            <a:headEnd/>
            <a:tailEnd/>
          </a:ln>
        </p:spPr>
        <p:txBody>
          <a:bodyPr lIns="90000" tIns="46800" rIns="90000" bIns="46800"/>
          <a:lstStyle/>
          <a:p>
            <a:pPr algn="ctr" eaLnBrk="0" hangingPunct="0">
              <a:lnSpc>
                <a:spcPct val="80000"/>
              </a:lnSpc>
              <a:spcBef>
                <a:spcPts val="80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3200" b="1">
                <a:solidFill>
                  <a:srgbClr val="FF950E"/>
                </a:solidFill>
                <a:latin typeface="Tahoma" pitchFamily="34" charset="0"/>
              </a:rPr>
              <a:t>Thank you for your attention!</a:t>
            </a:r>
          </a:p>
          <a:p>
            <a:pPr eaLnBrk="0" hangingPunct="0">
              <a:lnSpc>
                <a:spcPct val="80000"/>
              </a:lnSpc>
              <a:spcBef>
                <a:spcPts val="100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4000" b="1">
              <a:solidFill>
                <a:srgbClr val="000000"/>
              </a:solidFill>
              <a:latin typeface="Tahoma" pitchFamily="34" charset="0"/>
            </a:endParaRPr>
          </a:p>
          <a:p>
            <a:pPr eaLnBrk="0" hangingPunct="0">
              <a:lnSpc>
                <a:spcPct val="80000"/>
              </a:lnSpc>
              <a:spcBef>
                <a:spcPts val="100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4000">
              <a:solidFill>
                <a:srgbClr val="000000"/>
              </a:solidFill>
              <a:latin typeface="Tahoma" pitchFamily="34" charset="0"/>
            </a:endParaRPr>
          </a:p>
          <a:p>
            <a:pPr eaLnBrk="0" hangingPunct="0">
              <a:lnSpc>
                <a:spcPct val="80000"/>
              </a:lnSpc>
              <a:spcBef>
                <a:spcPts val="100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4000">
              <a:solidFill>
                <a:srgbClr val="000000"/>
              </a:solidFill>
              <a:latin typeface="Tahoma" pitchFamily="34" charset="0"/>
            </a:endParaRPr>
          </a:p>
          <a:p>
            <a:pPr eaLnBrk="0" hangingPunct="0">
              <a:lnSpc>
                <a:spcPct val="80000"/>
              </a:lnSpc>
              <a:spcBef>
                <a:spcPts val="70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800">
              <a:solidFill>
                <a:srgbClr val="0033CC"/>
              </a:solidFill>
              <a:latin typeface="Tahoma" pitchFamily="34" charset="0"/>
            </a:endParaRPr>
          </a:p>
          <a:p>
            <a:pPr eaLnBrk="0" hangingPunct="0">
              <a:lnSpc>
                <a:spcPct val="80000"/>
              </a:lnSpc>
              <a:spcBef>
                <a:spcPts val="70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800">
              <a:solidFill>
                <a:srgbClr val="0033CC"/>
              </a:solidFill>
              <a:latin typeface="Tahoma" pitchFamily="34" charset="0"/>
            </a:endParaRPr>
          </a:p>
          <a:p>
            <a:pPr eaLnBrk="0" hangingPunct="0">
              <a:lnSpc>
                <a:spcPct val="80000"/>
              </a:lnSpc>
              <a:spcBef>
                <a:spcPts val="70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800">
              <a:solidFill>
                <a:srgbClr val="0033CC"/>
              </a:solidFill>
              <a:latin typeface="Tahoma" pitchFamily="34" charset="0"/>
            </a:endParaRPr>
          </a:p>
          <a:p>
            <a:pPr eaLnBrk="0" hangingPunct="0">
              <a:lnSpc>
                <a:spcPct val="80000"/>
              </a:lnSpc>
              <a:spcBef>
                <a:spcPts val="70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800">
              <a:solidFill>
                <a:srgbClr val="0033CC"/>
              </a:solidFill>
              <a:latin typeface="Tahoma" pitchFamily="34" charset="0"/>
            </a:endParaRPr>
          </a:p>
          <a:p>
            <a:pPr eaLnBrk="0" hangingPunct="0">
              <a:lnSpc>
                <a:spcPct val="80000"/>
              </a:lnSpc>
              <a:spcBef>
                <a:spcPts val="70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800">
              <a:solidFill>
                <a:srgbClr val="0033CC"/>
              </a:solidFill>
              <a:latin typeface="Tahoma" pitchFamily="34" charset="0"/>
            </a:endParaRPr>
          </a:p>
        </p:txBody>
      </p:sp>
      <p:sp>
        <p:nvSpPr>
          <p:cNvPr id="21508" name="Rectangle 3"/>
          <p:cNvSpPr>
            <a:spLocks noChangeArrowheads="1"/>
          </p:cNvSpPr>
          <p:nvPr/>
        </p:nvSpPr>
        <p:spPr bwMode="auto">
          <a:xfrm>
            <a:off x="1295400" y="4055052"/>
            <a:ext cx="6021730" cy="2802948"/>
          </a:xfrm>
          <a:prstGeom prst="rect">
            <a:avLst/>
          </a:prstGeom>
          <a:noFill/>
          <a:ln w="9525">
            <a:noFill/>
            <a:round/>
            <a:headEnd/>
            <a:tailEnd/>
          </a:ln>
        </p:spPr>
        <p:txBody>
          <a:bodyPr lIns="90000" tIns="46800" rIns="90000" bIns="46800">
            <a:spAutoFit/>
          </a:bodyPr>
          <a:lstStyle/>
          <a:p>
            <a:pPr eaLnBrk="0" hangingPunct="0">
              <a:lnSpc>
                <a:spcPct val="80000"/>
              </a:lnSpc>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b="1" dirty="0">
                <a:solidFill>
                  <a:srgbClr val="0033CC"/>
                </a:solidFill>
                <a:latin typeface="Tahoma" pitchFamily="34" charset="0"/>
              </a:rPr>
              <a:t>UNEP</a:t>
            </a:r>
          </a:p>
          <a:p>
            <a:pPr eaLnBrk="0" hangingPunct="0">
              <a:lnSpc>
                <a:spcPct val="80000"/>
              </a:lnSpc>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b="1" dirty="0">
                <a:solidFill>
                  <a:srgbClr val="0033CC"/>
                </a:solidFill>
                <a:latin typeface="Tahoma" pitchFamily="34" charset="0"/>
              </a:rPr>
              <a:t>Division for Technology, Industry and Economics </a:t>
            </a:r>
          </a:p>
          <a:p>
            <a:pPr eaLnBrk="0" hangingPunct="0">
              <a:lnSpc>
                <a:spcPct val="80000"/>
              </a:lnSpc>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000" b="1" dirty="0">
              <a:solidFill>
                <a:srgbClr val="0033CC"/>
              </a:solidFill>
              <a:latin typeface="Tahoma" pitchFamily="34" charset="0"/>
            </a:endParaRPr>
          </a:p>
          <a:p>
            <a:pPr eaLnBrk="0" hangingPunct="0">
              <a:lnSpc>
                <a:spcPct val="80000"/>
              </a:lnSpc>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b="1" dirty="0">
                <a:solidFill>
                  <a:srgbClr val="0033CC"/>
                </a:solidFill>
                <a:latin typeface="Tahoma" pitchFamily="34" charset="0"/>
              </a:rPr>
              <a:t>Built Environment Unit</a:t>
            </a:r>
          </a:p>
          <a:p>
            <a:pPr eaLnBrk="0" hangingPunct="0">
              <a:lnSpc>
                <a:spcPct val="80000"/>
              </a:lnSpc>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b="1" dirty="0">
                <a:solidFill>
                  <a:srgbClr val="0033CC"/>
                </a:solidFill>
                <a:latin typeface="Tahoma" pitchFamily="34" charset="0"/>
              </a:rPr>
              <a:t>Sustainable Consumption and Production Branch</a:t>
            </a:r>
          </a:p>
          <a:p>
            <a:pPr eaLnBrk="0" hangingPunct="0">
              <a:lnSpc>
                <a:spcPct val="80000"/>
              </a:lnSpc>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dirty="0">
                <a:solidFill>
                  <a:srgbClr val="0033CC"/>
                </a:solidFill>
                <a:latin typeface="Tahoma" pitchFamily="34" charset="0"/>
              </a:rPr>
              <a:t>soraya.smaoun@unep.org</a:t>
            </a:r>
          </a:p>
          <a:p>
            <a:pPr eaLnBrk="0" hangingPunct="0">
              <a:lnSpc>
                <a:spcPct val="80000"/>
              </a:lnSpc>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dirty="0" smtClean="0">
                <a:solidFill>
                  <a:srgbClr val="0033CC"/>
                </a:solidFill>
                <a:latin typeface="Tahoma" pitchFamily="34" charset="0"/>
              </a:rPr>
              <a:t>sharon.gil@unep.org</a:t>
            </a:r>
            <a:endParaRPr lang="en-US" sz="2000" dirty="0">
              <a:solidFill>
                <a:srgbClr val="0033CC"/>
              </a:solidFill>
              <a:latin typeface="Tahoma" pitchFamily="34" charset="0"/>
            </a:endParaRPr>
          </a:p>
          <a:p>
            <a:pPr eaLnBrk="0" hangingPunct="0">
              <a:lnSpc>
                <a:spcPct val="80000"/>
              </a:lnSpc>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000" dirty="0">
              <a:solidFill>
                <a:srgbClr val="0033CC"/>
              </a:solidFill>
              <a:latin typeface="Tahoma" pitchFamily="34" charset="0"/>
            </a:endParaRPr>
          </a:p>
          <a:p>
            <a:pPr eaLnBrk="0" hangingPunct="0">
              <a:lnSpc>
                <a:spcPct val="80000"/>
              </a:lnSpc>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000" dirty="0">
              <a:solidFill>
                <a:srgbClr val="0033CC"/>
              </a:solidFill>
              <a:latin typeface="Tahoma" pitchFamily="34"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Content Placeholder 11"/>
          <p:cNvSpPr>
            <a:spLocks noGrp="1"/>
          </p:cNvSpPr>
          <p:nvPr>
            <p:ph type="subTitle" idx="1"/>
          </p:nvPr>
        </p:nvSpPr>
        <p:spPr bwMode="auto">
          <a:xfrm>
            <a:off x="1713585" y="765175"/>
            <a:ext cx="6715079" cy="4751388"/>
          </a:xfrm>
        </p:spPr>
        <p:txBody>
          <a:bodyPr wrap="square" numCol="1" anchor="t" anchorCtr="0" compatLnSpc="1">
            <a:prstTxWarp prst="textNoShape">
              <a:avLst/>
            </a:prstTxWarp>
            <a:normAutofit/>
          </a:bodyPr>
          <a:lstStyle/>
          <a:p>
            <a:pPr eaLnBrk="1" hangingPunct="1">
              <a:buFont typeface="Times New Roman" pitchFamily="16" charset="0"/>
              <a:buNone/>
              <a:defRPr/>
            </a:pPr>
            <a:r>
              <a:rPr lang="en-US" b="1" kern="1200" dirty="0" smtClean="0">
                <a:solidFill>
                  <a:srgbClr val="FF950E"/>
                </a:solidFill>
              </a:rPr>
              <a:t>OUTLINE</a:t>
            </a:r>
          </a:p>
          <a:p>
            <a:pPr algn="l" eaLnBrk="1" hangingPunct="1">
              <a:buFont typeface="Times New Roman" pitchFamily="16" charset="0"/>
              <a:buNone/>
              <a:defRPr/>
            </a:pPr>
            <a:endParaRPr lang="en-US" dirty="0" smtClean="0">
              <a:solidFill>
                <a:schemeClr val="tx1"/>
              </a:solidFill>
            </a:endParaRPr>
          </a:p>
          <a:p>
            <a:pPr algn="l" eaLnBrk="1" hangingPunct="1">
              <a:spcBef>
                <a:spcPct val="0"/>
              </a:spcBef>
              <a:buFont typeface="Times New Roman" pitchFamily="16" charset="0"/>
              <a:buChar char="•"/>
              <a:defRPr/>
            </a:pPr>
            <a:r>
              <a:rPr lang="en-US" sz="2800" dirty="0" smtClean="0">
                <a:solidFill>
                  <a:schemeClr val="tx1"/>
                </a:solidFill>
              </a:rPr>
              <a:t> </a:t>
            </a:r>
            <a:r>
              <a:rPr lang="en-US" sz="2800" b="1" dirty="0" smtClean="0">
                <a:solidFill>
                  <a:schemeClr val="tx1"/>
                </a:solidFill>
              </a:rPr>
              <a:t>Part 1: </a:t>
            </a:r>
            <a:r>
              <a:rPr lang="en-US" sz="2800" b="1" dirty="0" smtClean="0">
                <a:solidFill>
                  <a:schemeClr val="tx1"/>
                </a:solidFill>
              </a:rPr>
              <a:t>Background</a:t>
            </a:r>
            <a:endParaRPr lang="en-US" sz="2800" b="1" dirty="0" smtClean="0">
              <a:solidFill>
                <a:schemeClr val="tx1"/>
              </a:solidFill>
            </a:endParaRPr>
          </a:p>
          <a:p>
            <a:pPr algn="l" eaLnBrk="1" hangingPunct="1">
              <a:spcBef>
                <a:spcPct val="0"/>
              </a:spcBef>
              <a:buFont typeface="Times New Roman" pitchFamily="16" charset="0"/>
              <a:buNone/>
              <a:defRPr/>
            </a:pPr>
            <a:r>
              <a:rPr lang="en-US" sz="2800" dirty="0" smtClean="0">
                <a:solidFill>
                  <a:schemeClr val="tx2">
                    <a:lumMod val="60000"/>
                    <a:lumOff val="40000"/>
                  </a:schemeClr>
                </a:solidFill>
                <a:latin typeface="+mj-lt"/>
                <a:ea typeface="+mj-ea"/>
                <a:cs typeface="+mj-cs"/>
              </a:rPr>
              <a:t>UNEP’s </a:t>
            </a:r>
            <a:r>
              <a:rPr lang="en-US" sz="2800" dirty="0" smtClean="0">
                <a:solidFill>
                  <a:schemeClr val="tx2">
                    <a:lumMod val="60000"/>
                    <a:lumOff val="40000"/>
                  </a:schemeClr>
                </a:solidFill>
                <a:latin typeface="+mj-lt"/>
                <a:ea typeface="+mj-ea"/>
                <a:cs typeface="+mj-cs"/>
              </a:rPr>
              <a:t>Work on Cities and Buildings</a:t>
            </a:r>
          </a:p>
          <a:p>
            <a:pPr algn="l" eaLnBrk="1" hangingPunct="1">
              <a:spcBef>
                <a:spcPct val="0"/>
              </a:spcBef>
              <a:buFont typeface="Times New Roman" pitchFamily="16" charset="0"/>
              <a:buNone/>
              <a:defRPr/>
            </a:pPr>
            <a:r>
              <a:rPr lang="en-US" sz="2800" dirty="0" smtClean="0">
                <a:solidFill>
                  <a:schemeClr val="tx2">
                    <a:lumMod val="60000"/>
                    <a:lumOff val="40000"/>
                  </a:schemeClr>
                </a:solidFill>
                <a:latin typeface="+mj-lt"/>
                <a:ea typeface="+mj-ea"/>
                <a:cs typeface="+mj-cs"/>
              </a:rPr>
              <a:t>The Global Agenda and Rio+20 </a:t>
            </a:r>
          </a:p>
          <a:p>
            <a:pPr algn="l" eaLnBrk="1" hangingPunct="1">
              <a:spcBef>
                <a:spcPct val="0"/>
              </a:spcBef>
              <a:buFont typeface="Times New Roman" pitchFamily="16" charset="0"/>
              <a:buChar char="•"/>
              <a:defRPr/>
            </a:pPr>
            <a:endParaRPr lang="en-US" sz="2800" dirty="0" smtClean="0">
              <a:solidFill>
                <a:schemeClr val="tx2">
                  <a:lumMod val="60000"/>
                  <a:lumOff val="40000"/>
                </a:schemeClr>
              </a:solidFill>
              <a:latin typeface="+mj-lt"/>
              <a:ea typeface="+mj-ea"/>
              <a:cs typeface="+mj-cs"/>
            </a:endParaRPr>
          </a:p>
          <a:p>
            <a:pPr algn="l" eaLnBrk="1" hangingPunct="1">
              <a:spcBef>
                <a:spcPct val="0"/>
              </a:spcBef>
              <a:buFont typeface="Times New Roman" pitchFamily="16" charset="0"/>
              <a:buChar char="•"/>
              <a:defRPr/>
            </a:pPr>
            <a:r>
              <a:rPr lang="en-US" sz="2800" dirty="0" smtClean="0">
                <a:solidFill>
                  <a:schemeClr val="tx2">
                    <a:lumMod val="60000"/>
                    <a:lumOff val="40000"/>
                  </a:schemeClr>
                </a:solidFill>
                <a:latin typeface="+mj-lt"/>
                <a:ea typeface="+mj-ea"/>
                <a:cs typeface="+mj-cs"/>
              </a:rPr>
              <a:t> </a:t>
            </a:r>
            <a:r>
              <a:rPr lang="en-US" sz="2800" b="1" dirty="0" smtClean="0">
                <a:solidFill>
                  <a:schemeClr val="tx1"/>
                </a:solidFill>
              </a:rPr>
              <a:t>Part 2: Project Overview </a:t>
            </a:r>
          </a:p>
          <a:p>
            <a:pPr algn="l" eaLnBrk="1" hangingPunct="1">
              <a:spcBef>
                <a:spcPct val="0"/>
              </a:spcBef>
              <a:buFont typeface="Times New Roman" pitchFamily="16" charset="0"/>
              <a:buNone/>
              <a:defRPr/>
            </a:pPr>
            <a:r>
              <a:rPr lang="en-US" sz="2800" dirty="0" smtClean="0">
                <a:solidFill>
                  <a:schemeClr val="tx2">
                    <a:lumMod val="60000"/>
                    <a:lumOff val="40000"/>
                  </a:schemeClr>
                </a:solidFill>
                <a:latin typeface="+mj-lt"/>
                <a:ea typeface="+mj-ea"/>
                <a:cs typeface="+mj-cs"/>
              </a:rPr>
              <a:t>Mainstreaming Environmental Concerns  into the City Development Strategy </a:t>
            </a:r>
          </a:p>
          <a:p>
            <a:pPr eaLnBrk="1" hangingPunct="1">
              <a:buFont typeface="Arial" pitchFamily="34" charset="0"/>
              <a:buChar char="•"/>
              <a:defRPr/>
            </a:pPr>
            <a:endParaRPr lang="en-US" dirty="0" smtClean="0"/>
          </a:p>
          <a:p>
            <a:pPr eaLnBrk="1" hangingPunct="1">
              <a:buFont typeface="Arial" pitchFamily="34" charset="0"/>
              <a:buChar char="•"/>
              <a:defRPr/>
            </a:pPr>
            <a:endParaRPr lang="en-US" dirty="0" smtClean="0"/>
          </a:p>
        </p:txBody>
      </p:sp>
      <p:sp>
        <p:nvSpPr>
          <p:cNvPr id="5125" name="Slide Number Placeholder 13"/>
          <p:cNvSpPr>
            <a:spLocks noGrp="1"/>
          </p:cNvSpPr>
          <p:nvPr>
            <p:ph type="sldNum" sz="quarter" idx="4294967295"/>
          </p:nvPr>
        </p:nvSpPr>
        <p:spPr bwMode="auto">
          <a:xfrm>
            <a:off x="8839102" y="0"/>
            <a:ext cx="304898" cy="228600"/>
          </a:xfrm>
          <a:prstGeom prst="rect">
            <a:avLst/>
          </a:prstGeom>
          <a:ln>
            <a:miter lim="800000"/>
            <a:headEnd/>
            <a:tailEnd/>
          </a:ln>
        </p:spPr>
        <p:txBody>
          <a:bodyPr>
            <a:normAutofit fontScale="47500" lnSpcReduction="20000"/>
          </a:bodyPr>
          <a:lstStyle/>
          <a:p>
            <a:pPr eaLnBrk="0" hangingPunct="0">
              <a:buClr>
                <a:srgbClr val="000000"/>
              </a:buClr>
              <a:buSzPct val="100000"/>
              <a:buFont typeface="Times New Roman" pitchFamily="16" charset="0"/>
              <a:buNone/>
              <a:defRPr/>
            </a:pPr>
            <a:fld id="{BB654252-E02D-4EA6-B58C-C4C07952E46B}" type="slidenum">
              <a:rPr lang="en-US">
                <a:latin typeface="Arial" charset="0"/>
                <a:ea typeface="MS Gothic" charset="-128"/>
                <a:cs typeface="Arial" charset="0"/>
              </a:rPr>
              <a:pPr eaLnBrk="0" hangingPunct="0">
                <a:buClr>
                  <a:srgbClr val="000000"/>
                </a:buClr>
                <a:buSzPct val="100000"/>
                <a:buFont typeface="Times New Roman" pitchFamily="16" charset="0"/>
                <a:buNone/>
                <a:defRPr/>
              </a:pPr>
              <a:t>2</a:t>
            </a:fld>
            <a:endParaRPr lang="en-US">
              <a:latin typeface="Arial" charset="0"/>
              <a:ea typeface="MS Gothic" charset="-128"/>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descr="word cloud.png"/>
          <p:cNvPicPr>
            <a:picLocks noChangeAspect="1"/>
          </p:cNvPicPr>
          <p:nvPr/>
        </p:nvPicPr>
        <p:blipFill>
          <a:blip r:embed="rId3" cstate="print"/>
          <a:srcRect/>
          <a:stretch>
            <a:fillRect/>
          </a:stretch>
        </p:blipFill>
        <p:spPr bwMode="auto">
          <a:xfrm>
            <a:off x="4070679" y="2852738"/>
            <a:ext cx="4920873" cy="3738562"/>
          </a:xfrm>
          <a:prstGeom prst="rect">
            <a:avLst/>
          </a:prstGeom>
          <a:noFill/>
          <a:ln w="9525">
            <a:noFill/>
            <a:miter lim="800000"/>
            <a:headEnd/>
            <a:tailEnd/>
          </a:ln>
        </p:spPr>
      </p:pic>
      <p:sp>
        <p:nvSpPr>
          <p:cNvPr id="2" name="Title 1"/>
          <p:cNvSpPr>
            <a:spLocks noGrp="1"/>
          </p:cNvSpPr>
          <p:nvPr>
            <p:ph type="ctrTitle"/>
          </p:nvPr>
        </p:nvSpPr>
        <p:spPr>
          <a:xfrm>
            <a:off x="1247443" y="2030414"/>
            <a:ext cx="7830594" cy="1470025"/>
          </a:xfrm>
        </p:spPr>
        <p:txBody>
          <a:bodyPr>
            <a:normAutofit/>
          </a:bodyPr>
          <a:lstStyle/>
          <a:p>
            <a:pPr eaLnBrk="1" hangingPunct="1">
              <a:buFont typeface="Times New Roman" pitchFamily="16" charset="0"/>
              <a:buNone/>
              <a:defRPr/>
            </a:pPr>
            <a:r>
              <a:rPr lang="en-US" sz="3600" b="1" dirty="0" smtClean="0">
                <a:solidFill>
                  <a:schemeClr val="tx2">
                    <a:lumMod val="60000"/>
                    <a:lumOff val="40000"/>
                  </a:schemeClr>
                </a:solidFill>
              </a:rPr>
              <a:t>Part 1: Cities and the Environment</a:t>
            </a:r>
            <a:endParaRPr lang="en-US" sz="3600" dirty="0">
              <a:solidFill>
                <a:schemeClr val="tx2">
                  <a:lumMod val="60000"/>
                  <a:lumOff val="40000"/>
                </a:schemeClr>
              </a:solidFill>
            </a:endParaRPr>
          </a:p>
        </p:txBody>
      </p:sp>
      <p:sp>
        <p:nvSpPr>
          <p:cNvPr id="4" name="Slide Number Placeholder 3"/>
          <p:cNvSpPr>
            <a:spLocks noGrp="1"/>
          </p:cNvSpPr>
          <p:nvPr>
            <p:ph type="sldNum" sz="quarter" idx="4294967295"/>
          </p:nvPr>
        </p:nvSpPr>
        <p:spPr>
          <a:xfrm>
            <a:off x="8839102" y="0"/>
            <a:ext cx="304898" cy="228600"/>
          </a:xfrm>
          <a:prstGeom prst="rect">
            <a:avLst/>
          </a:prstGeom>
        </p:spPr>
        <p:txBody>
          <a:bodyPr>
            <a:normAutofit fontScale="47500" lnSpcReduction="20000"/>
          </a:bodyPr>
          <a:lstStyle/>
          <a:p>
            <a:pPr eaLnBrk="0" hangingPunct="0">
              <a:buClr>
                <a:srgbClr val="000000"/>
              </a:buClr>
              <a:buSzPct val="100000"/>
              <a:buFont typeface="Times New Roman" pitchFamily="16" charset="0"/>
              <a:buNone/>
              <a:defRPr/>
            </a:pPr>
            <a:fld id="{70FA9331-CF53-4D02-BD1F-EAE54624ACB2}" type="slidenum">
              <a:rPr lang="en-US">
                <a:latin typeface="Times New Roman" pitchFamily="16" charset="0"/>
                <a:ea typeface="MS Gothic" charset="-128"/>
              </a:rPr>
              <a:pPr eaLnBrk="0" hangingPunct="0">
                <a:buClr>
                  <a:srgbClr val="000000"/>
                </a:buClr>
                <a:buSzPct val="100000"/>
                <a:buFont typeface="Times New Roman" pitchFamily="16" charset="0"/>
                <a:buNone/>
                <a:defRPr/>
              </a:pPr>
              <a:t>3</a:t>
            </a:fld>
            <a:endParaRPr lang="en-US" dirty="0">
              <a:latin typeface="Times New Roman" pitchFamily="16" charset="0"/>
              <a:ea typeface="MS Gothic" charset="-128"/>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4294967295"/>
          </p:nvPr>
        </p:nvSpPr>
        <p:spPr bwMode="auto">
          <a:xfrm>
            <a:off x="8839102" y="0"/>
            <a:ext cx="304898" cy="228600"/>
          </a:xfrm>
          <a:prstGeom prst="rect">
            <a:avLst/>
          </a:prstGeom>
          <a:ln>
            <a:miter lim="800000"/>
            <a:headEnd/>
            <a:tailEnd/>
          </a:ln>
        </p:spPr>
        <p:txBody>
          <a:bodyPr>
            <a:normAutofit fontScale="47500" lnSpcReduction="20000"/>
          </a:bodyPr>
          <a:lstStyle/>
          <a:p>
            <a:pPr eaLnBrk="0" hangingPunct="0">
              <a:buClr>
                <a:srgbClr val="000000"/>
              </a:buClr>
              <a:buSzPct val="100000"/>
              <a:buFont typeface="Times New Roman" pitchFamily="16" charset="0"/>
              <a:buNone/>
              <a:defRPr/>
            </a:pPr>
            <a:fld id="{E677B6BC-EA90-4B4B-8E0E-F07438F6B30B}" type="slidenum">
              <a:rPr lang="en-US">
                <a:latin typeface="Arial" charset="0"/>
                <a:ea typeface="MS Gothic" charset="-128"/>
                <a:cs typeface="Arial" charset="0"/>
              </a:rPr>
              <a:pPr eaLnBrk="0" hangingPunct="0">
                <a:buClr>
                  <a:srgbClr val="000000"/>
                </a:buClr>
                <a:buSzPct val="100000"/>
                <a:buFont typeface="Times New Roman" pitchFamily="16" charset="0"/>
                <a:buNone/>
                <a:defRPr/>
              </a:pPr>
              <a:t>4</a:t>
            </a:fld>
            <a:endParaRPr lang="en-US">
              <a:latin typeface="Arial" charset="0"/>
              <a:ea typeface="MS Gothic" charset="-128"/>
              <a:cs typeface="Arial" charset="0"/>
            </a:endParaRPr>
          </a:p>
        </p:txBody>
      </p:sp>
      <p:pic>
        <p:nvPicPr>
          <p:cNvPr id="7171" name="Picture 4" descr="urban-rural world_UN-HABITAT.png"/>
          <p:cNvPicPr>
            <a:picLocks noChangeAspect="1"/>
          </p:cNvPicPr>
          <p:nvPr/>
        </p:nvPicPr>
        <p:blipFill>
          <a:blip r:embed="rId3" cstate="print"/>
          <a:srcRect/>
          <a:stretch>
            <a:fillRect/>
          </a:stretch>
        </p:blipFill>
        <p:spPr bwMode="auto">
          <a:xfrm>
            <a:off x="1219200" y="1844675"/>
            <a:ext cx="7924800" cy="3124200"/>
          </a:xfrm>
          <a:prstGeom prst="rect">
            <a:avLst/>
          </a:prstGeom>
          <a:noFill/>
          <a:ln w="9525">
            <a:noFill/>
            <a:miter lim="800000"/>
            <a:headEnd/>
            <a:tailEnd/>
          </a:ln>
        </p:spPr>
      </p:pic>
      <p:sp>
        <p:nvSpPr>
          <p:cNvPr id="6" name="Title 6"/>
          <p:cNvSpPr txBox="1">
            <a:spLocks/>
          </p:cNvSpPr>
          <p:nvPr/>
        </p:nvSpPr>
        <p:spPr>
          <a:xfrm>
            <a:off x="1181479" y="557213"/>
            <a:ext cx="7962521" cy="855662"/>
          </a:xfrm>
          <a:prstGeom prst="rect">
            <a:avLst/>
          </a:prstGeom>
        </p:spPr>
        <p:txBody>
          <a:bodyPr anchor="ctr">
            <a:normAutofit fontScale="82500" lnSpcReduction="20000"/>
          </a:bodyPr>
          <a:lstStyle/>
          <a:p>
            <a:pPr algn="ctr" eaLnBrk="0" fontAlgn="auto" hangingPunct="0">
              <a:spcAft>
                <a:spcPts val="0"/>
              </a:spcAft>
              <a:buClr>
                <a:srgbClr val="000000"/>
              </a:buClr>
              <a:buSzPct val="100000"/>
              <a:buFont typeface="Times New Roman" pitchFamily="16" charset="0"/>
              <a:buNone/>
              <a:defRPr/>
            </a:pPr>
            <a:r>
              <a:rPr lang="de-DE" sz="3600" b="1" dirty="0">
                <a:solidFill>
                  <a:schemeClr val="tx2">
                    <a:lumMod val="60000"/>
                    <a:lumOff val="40000"/>
                  </a:schemeClr>
                </a:solidFill>
                <a:latin typeface="+mj-lt"/>
                <a:ea typeface="+mj-ea"/>
                <a:cs typeface="+mj-cs"/>
              </a:rPr>
              <a:t>Cities and the Environment</a:t>
            </a:r>
          </a:p>
          <a:p>
            <a:pPr algn="ctr" eaLnBrk="0" fontAlgn="auto" hangingPunct="0">
              <a:spcAft>
                <a:spcPts val="0"/>
              </a:spcAft>
              <a:buClr>
                <a:srgbClr val="000000"/>
              </a:buClr>
              <a:buSzPct val="100000"/>
              <a:buFont typeface="Times New Roman" pitchFamily="16" charset="0"/>
              <a:buNone/>
              <a:defRPr/>
            </a:pPr>
            <a:r>
              <a:rPr lang="de-DE" sz="3600" b="1" dirty="0">
                <a:solidFill>
                  <a:schemeClr val="tx2">
                    <a:lumMod val="60000"/>
                    <a:lumOff val="40000"/>
                  </a:schemeClr>
                </a:solidFill>
                <a:latin typeface="+mj-lt"/>
                <a:ea typeface="+mj-ea"/>
                <a:cs typeface="+mj-cs"/>
              </a:rPr>
              <a:t>An Urban Future</a:t>
            </a:r>
          </a:p>
        </p:txBody>
      </p:sp>
      <p:sp>
        <p:nvSpPr>
          <p:cNvPr id="7173" name="Content Placeholder 8"/>
          <p:cNvSpPr txBox="1">
            <a:spLocks/>
          </p:cNvSpPr>
          <p:nvPr/>
        </p:nvSpPr>
        <p:spPr bwMode="auto">
          <a:xfrm>
            <a:off x="1143367" y="1295400"/>
            <a:ext cx="8000634" cy="4525963"/>
          </a:xfrm>
          <a:prstGeom prst="rect">
            <a:avLst/>
          </a:prstGeom>
          <a:noFill/>
          <a:ln w="9525">
            <a:noFill/>
            <a:miter lim="800000"/>
            <a:headEnd/>
            <a:tailEnd/>
          </a:ln>
        </p:spPr>
        <p:txBody>
          <a:bodyPr/>
          <a:lstStyle/>
          <a:p>
            <a:pPr marL="342900" indent="-342900" algn="ctr" eaLnBrk="0" hangingPunct="0">
              <a:spcBef>
                <a:spcPct val="20000"/>
              </a:spcBef>
              <a:buClr>
                <a:srgbClr val="000000"/>
              </a:buClr>
              <a:buSzPct val="100000"/>
              <a:buFont typeface="Arial" charset="0"/>
              <a:buNone/>
            </a:pPr>
            <a:r>
              <a:rPr lang="en-US" sz="3200">
                <a:latin typeface="Calibri" pitchFamily="34" charset="0"/>
              </a:rPr>
              <a:t>Our future is urban</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194672" y="274638"/>
            <a:ext cx="7949328" cy="1143000"/>
          </a:xfrm>
        </p:spPr>
        <p:txBody>
          <a:bodyPr/>
          <a:lstStyle/>
          <a:p>
            <a:pPr fontAlgn="auto">
              <a:lnSpc>
                <a:spcPct val="80000"/>
              </a:lnSpc>
              <a:spcAft>
                <a:spcPts val="0"/>
              </a:spcAft>
              <a:buFont typeface="Times New Roman" pitchFamily="16" charset="0"/>
              <a:buNone/>
              <a:defRPr/>
            </a:pPr>
            <a:r>
              <a:rPr lang="de-DE" sz="3600" b="1" dirty="0" smtClean="0">
                <a:solidFill>
                  <a:schemeClr val="tx2">
                    <a:lumMod val="60000"/>
                    <a:lumOff val="40000"/>
                  </a:schemeClr>
                </a:solidFill>
              </a:rPr>
              <a:t>Cities and the Environment </a:t>
            </a:r>
            <a:r>
              <a:rPr lang="fr-CH" sz="3600" b="1" dirty="0" smtClean="0">
                <a:solidFill>
                  <a:schemeClr val="tx2">
                    <a:lumMod val="60000"/>
                    <a:lumOff val="40000"/>
                  </a:schemeClr>
                </a:solidFill>
              </a:rPr>
              <a:t/>
            </a:r>
            <a:br>
              <a:rPr lang="fr-CH" sz="3600" b="1" dirty="0" smtClean="0">
                <a:solidFill>
                  <a:schemeClr val="tx2">
                    <a:lumMod val="60000"/>
                    <a:lumOff val="40000"/>
                  </a:schemeClr>
                </a:solidFill>
              </a:rPr>
            </a:br>
            <a:r>
              <a:rPr lang="fr-CH" sz="3200" b="1" dirty="0" err="1" smtClean="0">
                <a:solidFill>
                  <a:schemeClr val="tx2">
                    <a:lumMod val="60000"/>
                    <a:lumOff val="40000"/>
                  </a:schemeClr>
                </a:solidFill>
              </a:rPr>
              <a:t>opportunities</a:t>
            </a:r>
            <a:r>
              <a:rPr lang="fr-CH" sz="3200" b="1" dirty="0" smtClean="0">
                <a:solidFill>
                  <a:schemeClr val="tx2">
                    <a:lumMod val="60000"/>
                    <a:lumOff val="40000"/>
                  </a:schemeClr>
                </a:solidFill>
              </a:rPr>
              <a:t> for </a:t>
            </a:r>
            <a:r>
              <a:rPr lang="fr-CH" sz="3200" b="1" dirty="0" err="1" smtClean="0">
                <a:solidFill>
                  <a:schemeClr val="tx2">
                    <a:lumMod val="60000"/>
                    <a:lumOff val="40000"/>
                  </a:schemeClr>
                </a:solidFill>
              </a:rPr>
              <a:t>sustainable</a:t>
            </a:r>
            <a:r>
              <a:rPr lang="fr-CH" sz="3200" b="1" dirty="0" smtClean="0">
                <a:solidFill>
                  <a:schemeClr val="tx2">
                    <a:lumMod val="60000"/>
                    <a:lumOff val="40000"/>
                  </a:schemeClr>
                </a:solidFill>
              </a:rPr>
              <a:t> </a:t>
            </a:r>
            <a:r>
              <a:rPr lang="fr-CH" sz="3200" b="1" dirty="0" err="1" smtClean="0">
                <a:solidFill>
                  <a:schemeClr val="tx2">
                    <a:lumMod val="60000"/>
                    <a:lumOff val="40000"/>
                  </a:schemeClr>
                </a:solidFill>
              </a:rPr>
              <a:t>growth</a:t>
            </a:r>
            <a:endParaRPr lang="en-US" sz="3200" b="1" dirty="0" smtClean="0">
              <a:solidFill>
                <a:schemeClr val="tx2">
                  <a:lumMod val="60000"/>
                  <a:lumOff val="40000"/>
                </a:schemeClr>
              </a:solidFill>
            </a:endParaRPr>
          </a:p>
        </p:txBody>
      </p:sp>
      <p:sp>
        <p:nvSpPr>
          <p:cNvPr id="11267" name="Rectangle 6"/>
          <p:cNvSpPr>
            <a:spLocks noGrp="1" noChangeArrowheads="1"/>
          </p:cNvSpPr>
          <p:nvPr>
            <p:ph type="body" sz="half" idx="2"/>
          </p:nvPr>
        </p:nvSpPr>
        <p:spPr bwMode="auto">
          <a:xfrm>
            <a:off x="4079473" y="1447800"/>
            <a:ext cx="5064527" cy="5181600"/>
          </a:xfrm>
          <a:ln>
            <a:miter lim="800000"/>
            <a:headEnd/>
            <a:tailEnd/>
          </a:ln>
        </p:spPr>
        <p:txBody>
          <a:bodyPr vert="horz" wrap="square" lIns="91440" tIns="45720" rIns="91440" bIns="45720" numCol="1" anchor="t" anchorCtr="0" compatLnSpc="1">
            <a:prstTxWarp prst="textNoShape">
              <a:avLst/>
            </a:prstTxWarp>
          </a:bodyPr>
          <a:lstStyle/>
          <a:p>
            <a:pPr marL="0" indent="0" eaLnBrk="1" hangingPunct="1">
              <a:buFont typeface="Wingdings" pitchFamily="2" charset="2"/>
              <a:buChar char="§"/>
              <a:defRPr/>
            </a:pPr>
            <a:r>
              <a:rPr lang="fr-CH" sz="2800" dirty="0" smtClean="0">
                <a:solidFill>
                  <a:schemeClr val="tx1"/>
                </a:solidFill>
                <a:latin typeface="+mj-lt"/>
              </a:rPr>
              <a:t> </a:t>
            </a:r>
            <a:r>
              <a:rPr lang="fr-CH" sz="2800" dirty="0" err="1" smtClean="0">
                <a:solidFill>
                  <a:schemeClr val="tx1"/>
                </a:solidFill>
                <a:latin typeface="+mj-lt"/>
              </a:rPr>
              <a:t>Cities</a:t>
            </a:r>
            <a:r>
              <a:rPr lang="fr-CH" sz="2800" dirty="0" smtClean="0">
                <a:solidFill>
                  <a:schemeClr val="tx1"/>
                </a:solidFill>
                <a:latin typeface="+mj-lt"/>
              </a:rPr>
              <a:t> </a:t>
            </a:r>
            <a:r>
              <a:rPr lang="fr-CH" sz="2800" dirty="0" err="1" smtClean="0">
                <a:solidFill>
                  <a:schemeClr val="tx1"/>
                </a:solidFill>
                <a:latin typeface="+mj-lt"/>
              </a:rPr>
              <a:t>produce</a:t>
            </a:r>
            <a:r>
              <a:rPr lang="fr-CH" sz="2800" dirty="0" smtClean="0">
                <a:solidFill>
                  <a:schemeClr val="tx1"/>
                </a:solidFill>
                <a:latin typeface="+mj-lt"/>
              </a:rPr>
              <a:t> </a:t>
            </a:r>
            <a:r>
              <a:rPr lang="fr-CH" sz="2800" dirty="0" err="1" smtClean="0">
                <a:solidFill>
                  <a:schemeClr val="tx1"/>
                </a:solidFill>
                <a:latin typeface="+mj-lt"/>
              </a:rPr>
              <a:t>most</a:t>
            </a:r>
            <a:r>
              <a:rPr lang="fr-CH" sz="2800" dirty="0" smtClean="0">
                <a:solidFill>
                  <a:schemeClr val="tx1"/>
                </a:solidFill>
                <a:latin typeface="+mj-lt"/>
              </a:rPr>
              <a:t> of the </a:t>
            </a:r>
            <a:r>
              <a:rPr lang="fr-CH" sz="2800" dirty="0" err="1" smtClean="0">
                <a:solidFill>
                  <a:schemeClr val="tx1"/>
                </a:solidFill>
                <a:latin typeface="+mj-lt"/>
              </a:rPr>
              <a:t>world’s</a:t>
            </a:r>
            <a:r>
              <a:rPr lang="fr-CH" sz="2800" dirty="0" smtClean="0">
                <a:solidFill>
                  <a:schemeClr val="tx1"/>
                </a:solidFill>
                <a:latin typeface="+mj-lt"/>
              </a:rPr>
              <a:t> </a:t>
            </a:r>
            <a:r>
              <a:rPr lang="fr-CH" sz="2800" b="1" dirty="0" err="1" smtClean="0">
                <a:solidFill>
                  <a:srgbClr val="0070C0"/>
                </a:solidFill>
                <a:latin typeface="+mj-lt"/>
              </a:rPr>
              <a:t>economic</a:t>
            </a:r>
            <a:r>
              <a:rPr lang="fr-CH" sz="2800" b="1" dirty="0" smtClean="0">
                <a:solidFill>
                  <a:srgbClr val="0070C0"/>
                </a:solidFill>
                <a:latin typeface="+mj-lt"/>
              </a:rPr>
              <a:t> outputs</a:t>
            </a:r>
            <a:r>
              <a:rPr lang="fr-CH" sz="2800" b="1" dirty="0" smtClean="0">
                <a:solidFill>
                  <a:schemeClr val="tx1"/>
                </a:solidFill>
                <a:latin typeface="+mj-lt"/>
              </a:rPr>
              <a:t>.</a:t>
            </a:r>
          </a:p>
          <a:p>
            <a:pPr marL="0" indent="0" eaLnBrk="1" hangingPunct="1">
              <a:buFont typeface="Wingdings" pitchFamily="2" charset="2"/>
              <a:buChar char="§"/>
              <a:defRPr/>
            </a:pPr>
            <a:endParaRPr lang="fr-CH" sz="800" b="1" dirty="0" smtClean="0">
              <a:solidFill>
                <a:schemeClr val="tx1"/>
              </a:solidFill>
              <a:latin typeface="+mj-lt"/>
            </a:endParaRPr>
          </a:p>
          <a:p>
            <a:pPr marL="0" indent="0" eaLnBrk="1" hangingPunct="1">
              <a:buFont typeface="Wingdings" pitchFamily="2" charset="2"/>
              <a:buChar char="§"/>
              <a:defRPr/>
            </a:pPr>
            <a:r>
              <a:rPr lang="fr-CH" sz="2800" b="1" dirty="0" smtClean="0">
                <a:solidFill>
                  <a:schemeClr val="tx1"/>
                </a:solidFill>
                <a:latin typeface="+mj-lt"/>
              </a:rPr>
              <a:t> </a:t>
            </a:r>
            <a:r>
              <a:rPr lang="fr-CH" sz="2800" b="1" dirty="0" smtClean="0">
                <a:solidFill>
                  <a:srgbClr val="0070C0"/>
                </a:solidFill>
                <a:latin typeface="+mj-lt"/>
              </a:rPr>
              <a:t>Centres of </a:t>
            </a:r>
            <a:r>
              <a:rPr lang="fr-CH" sz="2800" b="1" dirty="0" err="1" smtClean="0">
                <a:solidFill>
                  <a:srgbClr val="0070C0"/>
                </a:solidFill>
                <a:latin typeface="+mj-lt"/>
              </a:rPr>
              <a:t>knowledge</a:t>
            </a:r>
            <a:r>
              <a:rPr lang="fr-CH" sz="2800" b="1" dirty="0" smtClean="0">
                <a:solidFill>
                  <a:srgbClr val="0070C0"/>
                </a:solidFill>
                <a:latin typeface="+mj-lt"/>
              </a:rPr>
              <a:t> and innovation</a:t>
            </a:r>
            <a:r>
              <a:rPr lang="fr-CH" sz="2800" dirty="0" smtClean="0">
                <a:solidFill>
                  <a:schemeClr val="tx1"/>
                </a:solidFill>
                <a:latin typeface="+mj-lt"/>
              </a:rPr>
              <a:t>: </a:t>
            </a:r>
            <a:r>
              <a:rPr lang="fr-CH" sz="2800" dirty="0" err="1" smtClean="0">
                <a:solidFill>
                  <a:schemeClr val="tx1"/>
                </a:solidFill>
                <a:latin typeface="+mj-lt"/>
              </a:rPr>
              <a:t>Cities</a:t>
            </a:r>
            <a:r>
              <a:rPr lang="fr-CH" sz="2800" dirty="0" smtClean="0">
                <a:solidFill>
                  <a:schemeClr val="tx1"/>
                </a:solidFill>
                <a:latin typeface="+mj-lt"/>
              </a:rPr>
              <a:t> drive business </a:t>
            </a:r>
            <a:r>
              <a:rPr lang="fr-CH" sz="2800" dirty="0" err="1" smtClean="0">
                <a:solidFill>
                  <a:schemeClr val="tx1"/>
                </a:solidFill>
                <a:latin typeface="+mj-lt"/>
              </a:rPr>
              <a:t>development</a:t>
            </a:r>
            <a:r>
              <a:rPr lang="fr-CH" sz="2800" dirty="0" smtClean="0">
                <a:solidFill>
                  <a:schemeClr val="tx1"/>
                </a:solidFill>
                <a:latin typeface="+mj-lt"/>
              </a:rPr>
              <a:t> and job </a:t>
            </a:r>
            <a:r>
              <a:rPr lang="fr-CH" sz="2800" dirty="0" err="1" smtClean="0">
                <a:solidFill>
                  <a:schemeClr val="tx1"/>
                </a:solidFill>
                <a:latin typeface="+mj-lt"/>
              </a:rPr>
              <a:t>creation</a:t>
            </a:r>
            <a:r>
              <a:rPr lang="fr-CH" sz="2800" dirty="0" smtClean="0">
                <a:solidFill>
                  <a:schemeClr val="tx1"/>
                </a:solidFill>
                <a:latin typeface="+mj-lt"/>
              </a:rPr>
              <a:t>.</a:t>
            </a:r>
          </a:p>
          <a:p>
            <a:pPr marL="0" indent="0" eaLnBrk="1" hangingPunct="1">
              <a:buFont typeface="Wingdings" pitchFamily="2" charset="2"/>
              <a:buChar char="§"/>
              <a:defRPr/>
            </a:pPr>
            <a:endParaRPr lang="fr-CH" sz="800" dirty="0" smtClean="0">
              <a:solidFill>
                <a:schemeClr val="tx1"/>
              </a:solidFill>
              <a:latin typeface="+mj-lt"/>
            </a:endParaRPr>
          </a:p>
          <a:p>
            <a:pPr marL="0" indent="0" eaLnBrk="1" hangingPunct="1">
              <a:buFont typeface="Wingdings" pitchFamily="2" charset="2"/>
              <a:buChar char="§"/>
              <a:defRPr/>
            </a:pPr>
            <a:r>
              <a:rPr lang="fr-CH" sz="2800" b="1" dirty="0" smtClean="0">
                <a:solidFill>
                  <a:srgbClr val="0070C0"/>
                </a:solidFill>
                <a:latin typeface="+mj-lt"/>
              </a:rPr>
              <a:t> Economies of </a:t>
            </a:r>
            <a:r>
              <a:rPr lang="fr-CH" sz="2800" b="1" dirty="0" err="1" smtClean="0">
                <a:solidFill>
                  <a:srgbClr val="0070C0"/>
                </a:solidFill>
                <a:latin typeface="+mj-lt"/>
              </a:rPr>
              <a:t>Scale</a:t>
            </a:r>
            <a:r>
              <a:rPr lang="fr-CH" sz="2800" dirty="0" smtClean="0">
                <a:solidFill>
                  <a:schemeClr val="tx1"/>
                </a:solidFill>
                <a:latin typeface="+mj-lt"/>
              </a:rPr>
              <a:t>: the </a:t>
            </a:r>
            <a:r>
              <a:rPr lang="fr-CH" sz="2800" dirty="0" err="1" smtClean="0">
                <a:solidFill>
                  <a:schemeClr val="tx1"/>
                </a:solidFill>
                <a:latin typeface="+mj-lt"/>
              </a:rPr>
              <a:t>potential</a:t>
            </a:r>
            <a:r>
              <a:rPr lang="fr-CH" sz="2800" dirty="0" smtClean="0">
                <a:solidFill>
                  <a:schemeClr val="tx1"/>
                </a:solidFill>
                <a:latin typeface="+mj-lt"/>
              </a:rPr>
              <a:t> to </a:t>
            </a:r>
            <a:r>
              <a:rPr lang="fr-CH" sz="2800" dirty="0" err="1" smtClean="0">
                <a:solidFill>
                  <a:schemeClr val="tx1"/>
                </a:solidFill>
                <a:latin typeface="+mj-lt"/>
              </a:rPr>
              <a:t>increase</a:t>
            </a:r>
            <a:r>
              <a:rPr lang="fr-CH" sz="2800" dirty="0" smtClean="0">
                <a:solidFill>
                  <a:schemeClr val="tx1"/>
                </a:solidFill>
                <a:latin typeface="+mj-lt"/>
              </a:rPr>
              <a:t> resource </a:t>
            </a:r>
            <a:r>
              <a:rPr lang="fr-CH" sz="2800" dirty="0" err="1" smtClean="0">
                <a:solidFill>
                  <a:schemeClr val="tx1"/>
                </a:solidFill>
                <a:latin typeface="+mj-lt"/>
              </a:rPr>
              <a:t>efficiency</a:t>
            </a:r>
            <a:r>
              <a:rPr lang="fr-CH" sz="2800" dirty="0" smtClean="0">
                <a:solidFill>
                  <a:schemeClr val="tx1"/>
                </a:solidFill>
                <a:latin typeface="+mj-lt"/>
              </a:rPr>
              <a:t>.</a:t>
            </a:r>
            <a:endParaRPr lang="en-US" sz="2800" dirty="0" smtClean="0">
              <a:solidFill>
                <a:schemeClr val="tx1"/>
              </a:solidFill>
              <a:latin typeface="+mj-lt"/>
            </a:endParaRPr>
          </a:p>
        </p:txBody>
      </p:sp>
      <p:pic>
        <p:nvPicPr>
          <p:cNvPr id="11268" name="Picture 7" descr="car production line"/>
          <p:cNvPicPr>
            <a:picLocks noChangeAspect="1" noChangeArrowheads="1"/>
          </p:cNvPicPr>
          <p:nvPr/>
        </p:nvPicPr>
        <p:blipFill>
          <a:blip r:embed="rId3" cstate="print"/>
          <a:srcRect/>
          <a:stretch>
            <a:fillRect/>
          </a:stretch>
        </p:blipFill>
        <p:spPr bwMode="auto">
          <a:xfrm>
            <a:off x="1372040" y="1676400"/>
            <a:ext cx="2348299" cy="16764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7" descr="Frankfurt business distriict (5870455)"/>
          <p:cNvPicPr>
            <a:picLocks noChangeAspect="1" noChangeArrowheads="1"/>
          </p:cNvPicPr>
          <p:nvPr/>
        </p:nvPicPr>
        <p:blipFill>
          <a:blip r:embed="rId3" cstate="print"/>
          <a:srcRect/>
          <a:stretch>
            <a:fillRect/>
          </a:stretch>
        </p:blipFill>
        <p:spPr bwMode="auto">
          <a:xfrm>
            <a:off x="2895600" y="4114800"/>
            <a:ext cx="4572000" cy="2590800"/>
          </a:xfrm>
          <a:prstGeom prst="rect">
            <a:avLst/>
          </a:prstGeom>
          <a:noFill/>
          <a:ln w="9525">
            <a:noFill/>
            <a:miter lim="800000"/>
            <a:headEnd/>
            <a:tailEnd/>
          </a:ln>
        </p:spPr>
      </p:pic>
      <p:sp>
        <p:nvSpPr>
          <p:cNvPr id="2" name="Title 1"/>
          <p:cNvSpPr>
            <a:spLocks noGrp="1"/>
          </p:cNvSpPr>
          <p:nvPr>
            <p:ph type="title"/>
          </p:nvPr>
        </p:nvSpPr>
        <p:spPr>
          <a:xfrm>
            <a:off x="1194672" y="304800"/>
            <a:ext cx="7949328" cy="838200"/>
          </a:xfrm>
        </p:spPr>
        <p:txBody>
          <a:bodyPr/>
          <a:lstStyle/>
          <a:p>
            <a:pPr fontAlgn="auto">
              <a:lnSpc>
                <a:spcPct val="80000"/>
              </a:lnSpc>
              <a:spcAft>
                <a:spcPts val="0"/>
              </a:spcAft>
              <a:buFont typeface="Times New Roman" pitchFamily="16" charset="0"/>
              <a:buNone/>
              <a:defRPr/>
            </a:pPr>
            <a:r>
              <a:rPr lang="en-US" b="1" kern="1200" dirty="0" smtClean="0">
                <a:solidFill>
                  <a:schemeClr val="tx2">
                    <a:lumMod val="60000"/>
                    <a:lumOff val="40000"/>
                  </a:schemeClr>
                </a:solidFill>
              </a:rPr>
              <a:t>UNEP working with Cities</a:t>
            </a:r>
            <a:br>
              <a:rPr lang="en-US" b="1" kern="1200" dirty="0" smtClean="0">
                <a:solidFill>
                  <a:schemeClr val="tx2">
                    <a:lumMod val="60000"/>
                    <a:lumOff val="40000"/>
                  </a:schemeClr>
                </a:solidFill>
              </a:rPr>
            </a:br>
            <a:r>
              <a:rPr lang="en-US" sz="3200" b="1" kern="1200" dirty="0" smtClean="0">
                <a:solidFill>
                  <a:schemeClr val="tx2">
                    <a:lumMod val="60000"/>
                    <a:lumOff val="40000"/>
                  </a:schemeClr>
                </a:solidFill>
              </a:rPr>
              <a:t>Focusing on the Opportunities</a:t>
            </a:r>
          </a:p>
        </p:txBody>
      </p:sp>
      <p:sp>
        <p:nvSpPr>
          <p:cNvPr id="12292" name="Content Placeholder 2"/>
          <p:cNvSpPr>
            <a:spLocks noGrp="1"/>
          </p:cNvSpPr>
          <p:nvPr>
            <p:ph idx="1"/>
          </p:nvPr>
        </p:nvSpPr>
        <p:spPr bwMode="auto">
          <a:xfrm>
            <a:off x="1265033" y="1219201"/>
            <a:ext cx="7878967" cy="4525963"/>
          </a:xfrm>
          <a:noFill/>
          <a:ln>
            <a:miter lim="800000"/>
            <a:headEnd/>
            <a:tailEnd/>
          </a:ln>
        </p:spPr>
        <p:txBody>
          <a:bodyPr vert="horz" wrap="square" lIns="91440" tIns="45720" rIns="91440" bIns="45720" numCol="1" anchor="t" anchorCtr="0" compatLnSpc="1">
            <a:prstTxWarp prst="textNoShape">
              <a:avLst/>
            </a:prstTxWarp>
          </a:bodyPr>
          <a:lstStyle/>
          <a:p>
            <a:pPr eaLnBrk="1" hangingPunct="1">
              <a:buFont typeface="Arial" charset="0"/>
              <a:buChar char="•"/>
            </a:pPr>
            <a:endParaRPr lang="en-US" dirty="0" smtClean="0">
              <a:solidFill>
                <a:schemeClr val="tx1"/>
              </a:solidFill>
            </a:endParaRPr>
          </a:p>
          <a:p>
            <a:pPr eaLnBrk="1" hangingPunct="1">
              <a:buFont typeface="Arial" charset="0"/>
              <a:buChar char="•"/>
            </a:pPr>
            <a:r>
              <a:rPr lang="en-US" dirty="0" smtClean="0">
                <a:solidFill>
                  <a:schemeClr val="tx1"/>
                </a:solidFill>
              </a:rPr>
              <a:t>Global environment agenda to local action</a:t>
            </a:r>
          </a:p>
          <a:p>
            <a:pPr lvl="1" eaLnBrk="1" hangingPunct="1">
              <a:buFont typeface="Arial" charset="0"/>
              <a:buChar char="•"/>
            </a:pPr>
            <a:r>
              <a:rPr lang="en-US" dirty="0" smtClean="0">
                <a:solidFill>
                  <a:schemeClr val="tx1"/>
                </a:solidFill>
              </a:rPr>
              <a:t>Advocate for </a:t>
            </a:r>
            <a:r>
              <a:rPr lang="en-US" dirty="0" smtClean="0">
                <a:solidFill>
                  <a:srgbClr val="0070C0"/>
                </a:solidFill>
              </a:rPr>
              <a:t>resource efficient</a:t>
            </a:r>
            <a:r>
              <a:rPr lang="en-US" dirty="0" smtClean="0">
                <a:solidFill>
                  <a:schemeClr val="tx1"/>
                </a:solidFill>
              </a:rPr>
              <a:t> cities</a:t>
            </a:r>
          </a:p>
          <a:p>
            <a:pPr lvl="1" eaLnBrk="1" hangingPunct="1">
              <a:buFont typeface="Arial" charset="0"/>
              <a:buChar char="•"/>
            </a:pPr>
            <a:r>
              <a:rPr lang="en-US" dirty="0" smtClean="0">
                <a:solidFill>
                  <a:schemeClr val="tx1"/>
                </a:solidFill>
              </a:rPr>
              <a:t>Promote growth through a </a:t>
            </a:r>
            <a:r>
              <a:rPr lang="en-US" dirty="0" smtClean="0">
                <a:solidFill>
                  <a:srgbClr val="0070C0"/>
                </a:solidFill>
              </a:rPr>
              <a:t>green economy</a:t>
            </a:r>
          </a:p>
          <a:p>
            <a:pPr eaLnBrk="1" hangingPunct="1">
              <a:buFont typeface="Arial" charset="0"/>
              <a:buChar char="•"/>
            </a:pPr>
            <a:endParaRPr lang="en-US" dirty="0" smtClean="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94671" y="274638"/>
            <a:ext cx="7491983" cy="1143000"/>
          </a:xfrm>
          <a:prstGeom prst="rect">
            <a:avLst/>
          </a:prstGeom>
        </p:spPr>
        <p:txBody>
          <a:bodyPr/>
          <a:lstStyle/>
          <a:p>
            <a:pPr fontAlgn="auto">
              <a:lnSpc>
                <a:spcPct val="80000"/>
              </a:lnSpc>
              <a:spcAft>
                <a:spcPts val="0"/>
              </a:spcAft>
              <a:buFont typeface="Times New Roman" pitchFamily="16" charset="0"/>
              <a:buNone/>
              <a:defRPr/>
            </a:pPr>
            <a:r>
              <a:rPr lang="en-US" b="1" kern="1200" dirty="0" smtClean="0">
                <a:solidFill>
                  <a:schemeClr val="tx2">
                    <a:lumMod val="60000"/>
                    <a:lumOff val="40000"/>
                  </a:schemeClr>
                </a:solidFill>
              </a:rPr>
              <a:t>UNEP working with cities</a:t>
            </a:r>
            <a:br>
              <a:rPr lang="en-US" b="1" kern="1200" dirty="0" smtClean="0">
                <a:solidFill>
                  <a:schemeClr val="tx2">
                    <a:lumMod val="60000"/>
                    <a:lumOff val="40000"/>
                  </a:schemeClr>
                </a:solidFill>
              </a:rPr>
            </a:br>
            <a:r>
              <a:rPr lang="en-US" sz="3000" b="1" kern="1200" dirty="0" smtClean="0">
                <a:solidFill>
                  <a:schemeClr val="tx2">
                    <a:lumMod val="60000"/>
                    <a:lumOff val="40000"/>
                  </a:schemeClr>
                </a:solidFill>
              </a:rPr>
              <a:t>resource efficiency -&gt; green economy</a:t>
            </a:r>
          </a:p>
        </p:txBody>
      </p:sp>
      <p:sp>
        <p:nvSpPr>
          <p:cNvPr id="6" name="Content Placeholder 5"/>
          <p:cNvSpPr>
            <a:spLocks noGrp="1"/>
          </p:cNvSpPr>
          <p:nvPr>
            <p:ph idx="1"/>
          </p:nvPr>
        </p:nvSpPr>
        <p:spPr>
          <a:xfrm>
            <a:off x="4953000" y="1524000"/>
            <a:ext cx="4191000" cy="4343400"/>
          </a:xfrm>
        </p:spPr>
        <p:txBody>
          <a:bodyPr/>
          <a:lstStyle/>
          <a:p>
            <a:pPr>
              <a:buFont typeface="Arial" pitchFamily="34" charset="0"/>
              <a:buChar char="•"/>
            </a:pPr>
            <a:r>
              <a:rPr lang="en-US" sz="3000" dirty="0" smtClean="0">
                <a:solidFill>
                  <a:schemeClr val="tx1"/>
                </a:solidFill>
              </a:rPr>
              <a:t>We work to ensure that natural resources are produced, processed and </a:t>
            </a:r>
            <a:r>
              <a:rPr lang="en-US" sz="3000" dirty="0" smtClean="0">
                <a:solidFill>
                  <a:srgbClr val="FF950E"/>
                </a:solidFill>
              </a:rPr>
              <a:t>consumed in a more</a:t>
            </a:r>
            <a:r>
              <a:rPr lang="en-US" sz="3000" dirty="0" smtClean="0">
                <a:solidFill>
                  <a:schemeClr val="tx1"/>
                </a:solidFill>
              </a:rPr>
              <a:t> </a:t>
            </a:r>
            <a:r>
              <a:rPr lang="en-US" sz="3000" dirty="0" smtClean="0">
                <a:solidFill>
                  <a:srgbClr val="FF950E"/>
                </a:solidFill>
              </a:rPr>
              <a:t>environmentally sustainable way</a:t>
            </a:r>
            <a:r>
              <a:rPr lang="en-US" sz="3000" dirty="0" smtClean="0">
                <a:solidFill>
                  <a:schemeClr val="tx1"/>
                </a:solidFill>
              </a:rPr>
              <a:t>, paving the way towards a </a:t>
            </a:r>
            <a:r>
              <a:rPr lang="en-US" sz="3000" dirty="0" smtClean="0">
                <a:solidFill>
                  <a:srgbClr val="FF950E"/>
                </a:solidFill>
              </a:rPr>
              <a:t>Green Economy</a:t>
            </a:r>
            <a:endParaRPr lang="en-US" sz="3000" dirty="0">
              <a:solidFill>
                <a:srgbClr val="FF950E"/>
              </a:solidFill>
            </a:endParaRPr>
          </a:p>
        </p:txBody>
      </p:sp>
      <p:pic>
        <p:nvPicPr>
          <p:cNvPr id="5" name="Picture 5" descr="iStock-Ant-000001285110XSmall"/>
          <p:cNvPicPr>
            <a:picLocks noChangeAspect="1" noChangeArrowheads="1"/>
          </p:cNvPicPr>
          <p:nvPr/>
        </p:nvPicPr>
        <p:blipFill>
          <a:blip r:embed="rId3" cstate="print"/>
          <a:srcRect/>
          <a:stretch>
            <a:fillRect/>
          </a:stretch>
        </p:blipFill>
        <p:spPr bwMode="auto">
          <a:xfrm>
            <a:off x="1295399" y="1524000"/>
            <a:ext cx="3907267" cy="25908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7924800" cy="1143000"/>
          </a:xfrm>
        </p:spPr>
        <p:txBody>
          <a:bodyPr/>
          <a:lstStyle/>
          <a:p>
            <a:pPr fontAlgn="auto">
              <a:lnSpc>
                <a:spcPct val="80000"/>
              </a:lnSpc>
              <a:spcAft>
                <a:spcPts val="0"/>
              </a:spcAft>
              <a:defRPr/>
            </a:pPr>
            <a:r>
              <a:rPr lang="en-US" sz="3600" b="1" dirty="0" smtClean="0">
                <a:solidFill>
                  <a:schemeClr val="tx2">
                    <a:lumMod val="60000"/>
                    <a:lumOff val="40000"/>
                  </a:schemeClr>
                </a:solidFill>
              </a:rPr>
              <a:t>Cities and the Environment </a:t>
            </a:r>
            <a:br>
              <a:rPr lang="en-US" sz="3600" b="1" dirty="0" smtClean="0">
                <a:solidFill>
                  <a:schemeClr val="tx2">
                    <a:lumMod val="60000"/>
                    <a:lumOff val="40000"/>
                  </a:schemeClr>
                </a:solidFill>
              </a:rPr>
            </a:br>
            <a:r>
              <a:rPr lang="en-US" sz="3200" b="1" dirty="0" smtClean="0">
                <a:solidFill>
                  <a:schemeClr val="tx2">
                    <a:lumMod val="60000"/>
                    <a:lumOff val="40000"/>
                  </a:schemeClr>
                </a:solidFill>
              </a:rPr>
              <a:t>opportunities for sustainable growth</a:t>
            </a:r>
          </a:p>
        </p:txBody>
      </p:sp>
      <p:pic>
        <p:nvPicPr>
          <p:cNvPr id="4" name="Content Placeholder 3" descr="0.0_CoverFrontmatter_.jpg"/>
          <p:cNvPicPr>
            <a:picLocks noGrp="1" noChangeAspect="1"/>
          </p:cNvPicPr>
          <p:nvPr>
            <p:ph idx="1"/>
          </p:nvPr>
        </p:nvPicPr>
        <p:blipFill>
          <a:blip r:embed="rId3" cstate="print"/>
          <a:stretch>
            <a:fillRect/>
          </a:stretch>
        </p:blipFill>
        <p:spPr>
          <a:xfrm>
            <a:off x="1295400" y="1600200"/>
            <a:ext cx="3213434" cy="4525963"/>
          </a:xfrm>
        </p:spPr>
      </p:pic>
      <p:sp>
        <p:nvSpPr>
          <p:cNvPr id="6" name="Rectangle 6"/>
          <p:cNvSpPr txBox="1">
            <a:spLocks noChangeArrowheads="1"/>
          </p:cNvSpPr>
          <p:nvPr/>
        </p:nvSpPr>
        <p:spPr bwMode="auto">
          <a:xfrm>
            <a:off x="4648200" y="1524000"/>
            <a:ext cx="4419600" cy="4800600"/>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0" indent="0" algn="l" defTabSz="449263" rtl="0" eaLnBrk="1" fontAlgn="base" latinLnBrk="0" hangingPunct="1">
              <a:lnSpc>
                <a:spcPct val="100000"/>
              </a:lnSpc>
              <a:spcBef>
                <a:spcPts val="800"/>
              </a:spcBef>
              <a:spcAft>
                <a:spcPct val="0"/>
              </a:spcAft>
              <a:buClr>
                <a:srgbClr val="000000"/>
              </a:buClr>
              <a:buSzPct val="100000"/>
              <a:tabLst/>
              <a:defRPr/>
            </a:pPr>
            <a:r>
              <a:rPr kumimoji="0" lang="fr-CH" sz="3000" b="0" i="0" u="none" strike="noStrike" kern="0" cap="none" spc="0" normalizeH="0" noProof="0" dirty="0" err="1" smtClean="0">
                <a:ln>
                  <a:noFill/>
                </a:ln>
                <a:solidFill>
                  <a:schemeClr val="tx1"/>
                </a:solidFill>
                <a:effectLst/>
                <a:uLnTx/>
                <a:uFillTx/>
                <a:latin typeface="+mj-lt"/>
                <a:ea typeface="+mn-ea"/>
                <a:cs typeface="+mn-cs"/>
              </a:rPr>
              <a:t>Investing</a:t>
            </a:r>
            <a:r>
              <a:rPr kumimoji="0" lang="fr-CH" sz="3000" b="0" i="0" u="none" strike="noStrike" kern="0" cap="none" spc="0" normalizeH="0" noProof="0" dirty="0" smtClean="0">
                <a:ln>
                  <a:noFill/>
                </a:ln>
                <a:solidFill>
                  <a:schemeClr val="tx1"/>
                </a:solidFill>
                <a:effectLst/>
                <a:uLnTx/>
                <a:uFillTx/>
                <a:latin typeface="+mj-lt"/>
                <a:ea typeface="+mn-ea"/>
                <a:cs typeface="+mn-cs"/>
              </a:rPr>
              <a:t> </a:t>
            </a:r>
            <a:r>
              <a:rPr kumimoji="0" lang="fr-CH" sz="3000" b="1" i="0" u="none" strike="noStrike" kern="0" cap="none" spc="0" normalizeH="0" noProof="0" dirty="0" err="1" smtClean="0">
                <a:ln>
                  <a:noFill/>
                </a:ln>
                <a:solidFill>
                  <a:srgbClr val="0070C0"/>
                </a:solidFill>
                <a:effectLst/>
                <a:uLnTx/>
                <a:uFillTx/>
                <a:latin typeface="+mj-lt"/>
                <a:ea typeface="+mn-ea"/>
                <a:cs typeface="+mn-cs"/>
              </a:rPr>
              <a:t>just</a:t>
            </a:r>
            <a:r>
              <a:rPr kumimoji="0" lang="fr-CH" sz="3000" b="1" i="0" u="none" strike="noStrike" kern="0" cap="none" spc="0" normalizeH="0" noProof="0" dirty="0" smtClean="0">
                <a:ln>
                  <a:noFill/>
                </a:ln>
                <a:solidFill>
                  <a:srgbClr val="0070C0"/>
                </a:solidFill>
                <a:effectLst/>
                <a:uLnTx/>
                <a:uFillTx/>
                <a:latin typeface="+mj-lt"/>
                <a:ea typeface="+mn-ea"/>
                <a:cs typeface="+mn-cs"/>
              </a:rPr>
              <a:t> 2%</a:t>
            </a:r>
            <a:r>
              <a:rPr kumimoji="0" lang="fr-CH" sz="3000" i="0" u="none" strike="noStrike" kern="0" cap="none" spc="0" normalizeH="0" noProof="0" dirty="0" smtClean="0">
                <a:ln>
                  <a:noFill/>
                </a:ln>
                <a:solidFill>
                  <a:srgbClr val="0070C0"/>
                </a:solidFill>
                <a:effectLst/>
                <a:uLnTx/>
                <a:uFillTx/>
                <a:latin typeface="+mj-lt"/>
                <a:ea typeface="+mn-ea"/>
                <a:cs typeface="+mn-cs"/>
              </a:rPr>
              <a:t> </a:t>
            </a:r>
            <a:r>
              <a:rPr kumimoji="0" lang="fr-CH" sz="3000" i="0" u="none" strike="noStrike" kern="0" cap="none" spc="0" normalizeH="0" noProof="0" dirty="0" smtClean="0">
                <a:ln>
                  <a:noFill/>
                </a:ln>
                <a:solidFill>
                  <a:schemeClr val="tx1"/>
                </a:solidFill>
                <a:effectLst/>
                <a:uLnTx/>
                <a:uFillTx/>
                <a:latin typeface="+mj-lt"/>
                <a:ea typeface="+mn-ea"/>
                <a:cs typeface="+mn-cs"/>
              </a:rPr>
              <a:t>of global GDP</a:t>
            </a:r>
            <a:r>
              <a:rPr kumimoji="0" lang="fr-CH" sz="3000" b="0" i="0" u="none" strike="noStrike" kern="0" cap="none" spc="0" normalizeH="0" noProof="0" dirty="0" smtClean="0">
                <a:ln>
                  <a:noFill/>
                </a:ln>
                <a:solidFill>
                  <a:schemeClr val="tx1"/>
                </a:solidFill>
                <a:effectLst/>
                <a:uLnTx/>
                <a:uFillTx/>
                <a:latin typeface="+mj-lt"/>
                <a:ea typeface="+mn-ea"/>
                <a:cs typeface="+mn-cs"/>
              </a:rPr>
              <a:t> </a:t>
            </a:r>
            <a:r>
              <a:rPr kumimoji="0" lang="fr-CH" sz="3000" b="0" i="0" u="none" strike="noStrike" kern="0" cap="none" spc="0" normalizeH="0" noProof="0" dirty="0" err="1" smtClean="0">
                <a:ln>
                  <a:noFill/>
                </a:ln>
                <a:solidFill>
                  <a:schemeClr val="tx1"/>
                </a:solidFill>
                <a:effectLst/>
                <a:uLnTx/>
                <a:uFillTx/>
                <a:latin typeface="+mj-lt"/>
                <a:ea typeface="+mn-ea"/>
                <a:cs typeface="+mn-cs"/>
              </a:rPr>
              <a:t>into</a:t>
            </a:r>
            <a:r>
              <a:rPr kumimoji="0" lang="fr-CH" sz="3000" b="0" i="0" u="none" strike="noStrike" kern="0" cap="none" spc="0" normalizeH="0" noProof="0" dirty="0" smtClean="0">
                <a:ln>
                  <a:noFill/>
                </a:ln>
                <a:solidFill>
                  <a:schemeClr val="tx1"/>
                </a:solidFill>
                <a:effectLst/>
                <a:uLnTx/>
                <a:uFillTx/>
                <a:latin typeface="+mj-lt"/>
                <a:ea typeface="+mn-ea"/>
                <a:cs typeface="+mn-cs"/>
              </a:rPr>
              <a:t> </a:t>
            </a:r>
            <a:r>
              <a:rPr kumimoji="0" lang="fr-CH" sz="3000" b="0" i="0" u="none" strike="noStrike" kern="0" cap="none" spc="0" normalizeH="0" noProof="0" dirty="0" err="1" smtClean="0">
                <a:ln>
                  <a:noFill/>
                </a:ln>
                <a:solidFill>
                  <a:schemeClr val="tx1"/>
                </a:solidFill>
                <a:effectLst/>
                <a:uLnTx/>
                <a:uFillTx/>
                <a:latin typeface="+mj-lt"/>
                <a:ea typeface="+mn-ea"/>
                <a:cs typeface="+mn-cs"/>
              </a:rPr>
              <a:t>ten</a:t>
            </a:r>
            <a:r>
              <a:rPr kumimoji="0" lang="fr-CH" sz="3000" b="0" i="0" u="none" strike="noStrike" kern="0" cap="none" spc="0" normalizeH="0" noProof="0" dirty="0" smtClean="0">
                <a:ln>
                  <a:noFill/>
                </a:ln>
                <a:solidFill>
                  <a:schemeClr val="tx1"/>
                </a:solidFill>
                <a:effectLst/>
                <a:uLnTx/>
                <a:uFillTx/>
                <a:latin typeface="+mj-lt"/>
                <a:ea typeface="+mn-ea"/>
                <a:cs typeface="+mn-cs"/>
              </a:rPr>
              <a:t> </a:t>
            </a:r>
            <a:r>
              <a:rPr kumimoji="0" lang="fr-CH" sz="3000" b="0" i="0" u="none" strike="noStrike" kern="0" cap="none" spc="0" normalizeH="0" noProof="0" dirty="0" err="1" smtClean="0">
                <a:ln>
                  <a:noFill/>
                </a:ln>
                <a:solidFill>
                  <a:schemeClr val="tx1"/>
                </a:solidFill>
                <a:effectLst/>
                <a:uLnTx/>
                <a:uFillTx/>
                <a:latin typeface="+mj-lt"/>
                <a:ea typeface="+mn-ea"/>
                <a:cs typeface="+mn-cs"/>
              </a:rPr>
              <a:t>key</a:t>
            </a:r>
            <a:r>
              <a:rPr kumimoji="0" lang="fr-CH" sz="3000" b="0" i="0" u="none" strike="noStrike" kern="0" cap="none" spc="0" normalizeH="0" noProof="0" dirty="0" smtClean="0">
                <a:ln>
                  <a:noFill/>
                </a:ln>
                <a:solidFill>
                  <a:schemeClr val="tx1"/>
                </a:solidFill>
                <a:effectLst/>
                <a:uLnTx/>
                <a:uFillTx/>
                <a:latin typeface="+mj-lt"/>
                <a:ea typeface="+mn-ea"/>
                <a:cs typeface="+mn-cs"/>
              </a:rPr>
              <a:t> </a:t>
            </a:r>
            <a:r>
              <a:rPr kumimoji="0" lang="fr-CH" sz="3000" b="0" i="0" u="none" strike="noStrike" kern="0" cap="none" spc="0" normalizeH="0" noProof="0" dirty="0" err="1" smtClean="0">
                <a:ln>
                  <a:noFill/>
                </a:ln>
                <a:solidFill>
                  <a:schemeClr val="tx1"/>
                </a:solidFill>
                <a:effectLst/>
                <a:uLnTx/>
                <a:uFillTx/>
                <a:latin typeface="+mj-lt"/>
                <a:ea typeface="+mn-ea"/>
                <a:cs typeface="+mn-cs"/>
              </a:rPr>
              <a:t>sectors</a:t>
            </a:r>
            <a:r>
              <a:rPr kumimoji="0" lang="fr-CH" sz="3000" b="0" i="0" u="none" strike="noStrike" kern="0" cap="none" spc="0" normalizeH="0" noProof="0" dirty="0" smtClean="0">
                <a:ln>
                  <a:noFill/>
                </a:ln>
                <a:solidFill>
                  <a:schemeClr val="tx1"/>
                </a:solidFill>
                <a:effectLst/>
                <a:uLnTx/>
                <a:uFillTx/>
                <a:latin typeface="+mj-lt"/>
                <a:ea typeface="+mn-ea"/>
                <a:cs typeface="+mn-cs"/>
              </a:rPr>
              <a:t> </a:t>
            </a:r>
            <a:r>
              <a:rPr kumimoji="0" lang="fr-CH" sz="3000" b="0" i="0" u="none" strike="noStrike" kern="0" cap="none" spc="0" normalizeH="0" noProof="0" dirty="0" err="1" smtClean="0">
                <a:ln>
                  <a:noFill/>
                </a:ln>
                <a:solidFill>
                  <a:schemeClr val="tx1"/>
                </a:solidFill>
                <a:effectLst/>
                <a:uLnTx/>
                <a:uFillTx/>
                <a:latin typeface="+mj-lt"/>
                <a:ea typeface="+mn-ea"/>
                <a:cs typeface="+mn-cs"/>
              </a:rPr>
              <a:t>can</a:t>
            </a:r>
            <a:r>
              <a:rPr kumimoji="0" lang="fr-CH" sz="3000" b="0" i="0" u="none" strike="noStrike" kern="0" cap="none" spc="0" normalizeH="0" noProof="0" dirty="0" smtClean="0">
                <a:ln>
                  <a:noFill/>
                </a:ln>
                <a:solidFill>
                  <a:schemeClr val="tx1"/>
                </a:solidFill>
                <a:effectLst/>
                <a:uLnTx/>
                <a:uFillTx/>
                <a:latin typeface="+mj-lt"/>
                <a:ea typeface="+mn-ea"/>
                <a:cs typeface="+mn-cs"/>
              </a:rPr>
              <a:t> kick </a:t>
            </a:r>
            <a:r>
              <a:rPr kumimoji="0" lang="fr-CH" sz="3000" b="0" i="0" u="none" strike="noStrike" kern="0" cap="none" spc="0" normalizeH="0" noProof="0" dirty="0" err="1" smtClean="0">
                <a:ln>
                  <a:noFill/>
                </a:ln>
                <a:solidFill>
                  <a:schemeClr val="tx1"/>
                </a:solidFill>
                <a:effectLst/>
                <a:uLnTx/>
                <a:uFillTx/>
                <a:latin typeface="+mj-lt"/>
                <a:ea typeface="+mn-ea"/>
                <a:cs typeface="+mn-cs"/>
              </a:rPr>
              <a:t>start</a:t>
            </a:r>
            <a:r>
              <a:rPr kumimoji="0" lang="fr-CH" sz="3000" b="0" i="0" u="none" strike="noStrike" kern="0" cap="none" spc="0" normalizeH="0" noProof="0" dirty="0" smtClean="0">
                <a:ln>
                  <a:noFill/>
                </a:ln>
                <a:solidFill>
                  <a:schemeClr val="tx1"/>
                </a:solidFill>
                <a:effectLst/>
                <a:uLnTx/>
                <a:uFillTx/>
                <a:latin typeface="+mj-lt"/>
                <a:ea typeface="+mn-ea"/>
                <a:cs typeface="+mn-cs"/>
              </a:rPr>
              <a:t> the transition</a:t>
            </a:r>
          </a:p>
          <a:p>
            <a:pPr marL="0" marR="0" lvl="0" indent="0" algn="l" defTabSz="449263" rtl="0" eaLnBrk="1" fontAlgn="base" latinLnBrk="0" hangingPunct="1">
              <a:lnSpc>
                <a:spcPct val="100000"/>
              </a:lnSpc>
              <a:spcBef>
                <a:spcPts val="800"/>
              </a:spcBef>
              <a:spcAft>
                <a:spcPct val="0"/>
              </a:spcAft>
              <a:buClr>
                <a:srgbClr val="000000"/>
              </a:buClr>
              <a:buSzPct val="100000"/>
              <a:tabLst/>
              <a:defRPr/>
            </a:pPr>
            <a:endParaRPr kumimoji="0" lang="fr-CH" sz="1000" b="0" i="0" u="none" strike="noStrike" kern="0" cap="none" spc="0" normalizeH="0" noProof="0" dirty="0" smtClean="0">
              <a:ln>
                <a:noFill/>
              </a:ln>
              <a:solidFill>
                <a:schemeClr val="tx1"/>
              </a:solidFill>
              <a:effectLst/>
              <a:uLnTx/>
              <a:uFillTx/>
              <a:latin typeface="+mj-lt"/>
              <a:ea typeface="+mn-ea"/>
              <a:cs typeface="+mn-cs"/>
            </a:endParaRPr>
          </a:p>
          <a:p>
            <a:pPr marL="0" marR="0" lvl="0" indent="0" algn="l" defTabSz="449263" rtl="0" eaLnBrk="1" fontAlgn="base" latinLnBrk="0" hangingPunct="1">
              <a:lnSpc>
                <a:spcPct val="100000"/>
              </a:lnSpc>
              <a:spcBef>
                <a:spcPts val="800"/>
              </a:spcBef>
              <a:spcAft>
                <a:spcPct val="0"/>
              </a:spcAft>
              <a:buClr>
                <a:srgbClr val="000000"/>
              </a:buClr>
              <a:buSzPct val="100000"/>
              <a:tabLst/>
              <a:defRPr/>
            </a:pPr>
            <a:r>
              <a:rPr lang="fr-CH" sz="3000" kern="0" dirty="0" err="1" smtClean="0">
                <a:solidFill>
                  <a:schemeClr val="tx1"/>
                </a:solidFill>
                <a:latin typeface="+mj-lt"/>
                <a:ea typeface="+mn-ea"/>
              </a:rPr>
              <a:t>Greening</a:t>
            </a:r>
            <a:r>
              <a:rPr lang="fr-CH" sz="3000" kern="0" dirty="0" smtClean="0">
                <a:solidFill>
                  <a:schemeClr val="tx1"/>
                </a:solidFill>
                <a:latin typeface="+mj-lt"/>
                <a:ea typeface="+mn-ea"/>
              </a:rPr>
              <a:t> </a:t>
            </a:r>
            <a:r>
              <a:rPr lang="fr-CH" sz="3000" kern="0" dirty="0" err="1" smtClean="0">
                <a:solidFill>
                  <a:schemeClr val="tx1"/>
                </a:solidFill>
                <a:latin typeface="+mj-lt"/>
                <a:ea typeface="+mn-ea"/>
              </a:rPr>
              <a:t>produces</a:t>
            </a:r>
            <a:r>
              <a:rPr lang="fr-CH" sz="3000" kern="0" dirty="0" smtClean="0">
                <a:solidFill>
                  <a:schemeClr val="tx1"/>
                </a:solidFill>
                <a:latin typeface="+mj-lt"/>
                <a:ea typeface="+mn-ea"/>
              </a:rPr>
              <a:t> a </a:t>
            </a:r>
            <a:r>
              <a:rPr lang="fr-CH" sz="3000" b="1" kern="0" dirty="0" err="1" smtClean="0">
                <a:solidFill>
                  <a:srgbClr val="0070C0"/>
                </a:solidFill>
                <a:latin typeface="+mj-lt"/>
                <a:ea typeface="+mn-ea"/>
              </a:rPr>
              <a:t>higher</a:t>
            </a:r>
            <a:r>
              <a:rPr lang="fr-CH" sz="3000" b="1" kern="0" dirty="0" smtClean="0">
                <a:solidFill>
                  <a:srgbClr val="0070C0"/>
                </a:solidFill>
                <a:latin typeface="+mj-lt"/>
                <a:ea typeface="+mn-ea"/>
              </a:rPr>
              <a:t> </a:t>
            </a:r>
            <a:r>
              <a:rPr lang="fr-CH" sz="3000" b="1" kern="0" dirty="0" err="1" smtClean="0">
                <a:solidFill>
                  <a:srgbClr val="0070C0"/>
                </a:solidFill>
                <a:latin typeface="+mj-lt"/>
                <a:ea typeface="+mn-ea"/>
              </a:rPr>
              <a:t>growth</a:t>
            </a:r>
            <a:r>
              <a:rPr lang="fr-CH" sz="3000" b="1" kern="0" dirty="0" smtClean="0">
                <a:solidFill>
                  <a:srgbClr val="0070C0"/>
                </a:solidFill>
                <a:latin typeface="+mj-lt"/>
                <a:ea typeface="+mn-ea"/>
              </a:rPr>
              <a:t> in GDP and GDP per capita</a:t>
            </a:r>
          </a:p>
          <a:p>
            <a:pPr marL="0" marR="0" lvl="0" indent="0" algn="l" defTabSz="449263" rtl="0" eaLnBrk="1" fontAlgn="base" latinLnBrk="0" hangingPunct="1">
              <a:lnSpc>
                <a:spcPct val="100000"/>
              </a:lnSpc>
              <a:spcBef>
                <a:spcPts val="800"/>
              </a:spcBef>
              <a:spcAft>
                <a:spcPct val="0"/>
              </a:spcAft>
              <a:buClr>
                <a:srgbClr val="000000"/>
              </a:buClr>
              <a:buSzPct val="100000"/>
              <a:tabLst/>
              <a:defRPr/>
            </a:pPr>
            <a:endParaRPr lang="fr-CH" sz="1000" kern="0" dirty="0" smtClean="0">
              <a:solidFill>
                <a:schemeClr val="tx1"/>
              </a:solidFill>
              <a:latin typeface="+mj-lt"/>
              <a:ea typeface="+mn-ea"/>
            </a:endParaRPr>
          </a:p>
          <a:p>
            <a:pPr marL="0" marR="0" lvl="0" indent="0" algn="l" defTabSz="449263" rtl="0" eaLnBrk="1" fontAlgn="base" latinLnBrk="0" hangingPunct="1">
              <a:lnSpc>
                <a:spcPct val="100000"/>
              </a:lnSpc>
              <a:spcBef>
                <a:spcPts val="800"/>
              </a:spcBef>
              <a:spcAft>
                <a:spcPct val="0"/>
              </a:spcAft>
              <a:buClr>
                <a:srgbClr val="000000"/>
              </a:buClr>
              <a:buSzPct val="100000"/>
              <a:tabLst/>
              <a:defRPr/>
            </a:pPr>
            <a:r>
              <a:rPr kumimoji="0" lang="fr-CH" sz="3000" b="0" i="0" u="none" strike="noStrike" kern="0" cap="none" spc="0" normalizeH="0" noProof="0" dirty="0" err="1" smtClean="0">
                <a:ln>
                  <a:noFill/>
                </a:ln>
                <a:solidFill>
                  <a:schemeClr val="tx1"/>
                </a:solidFill>
                <a:effectLst/>
                <a:uLnTx/>
                <a:uFillTx/>
                <a:latin typeface="+mj-lt"/>
                <a:ea typeface="+mn-ea"/>
                <a:cs typeface="+mn-cs"/>
              </a:rPr>
              <a:t>Greening</a:t>
            </a:r>
            <a:r>
              <a:rPr kumimoji="0" lang="fr-CH" sz="3000" b="0" i="0" u="none" strike="noStrike" kern="0" cap="none" spc="0" normalizeH="0" noProof="0" dirty="0" smtClean="0">
                <a:ln>
                  <a:noFill/>
                </a:ln>
                <a:solidFill>
                  <a:schemeClr val="tx1"/>
                </a:solidFill>
                <a:effectLst/>
                <a:uLnTx/>
                <a:uFillTx/>
                <a:latin typeface="+mj-lt"/>
                <a:ea typeface="+mn-ea"/>
                <a:cs typeface="+mn-cs"/>
              </a:rPr>
              <a:t> = job </a:t>
            </a:r>
            <a:r>
              <a:rPr kumimoji="0" lang="fr-CH" sz="3000" b="0" i="0" u="none" strike="noStrike" kern="0" cap="none" spc="0" normalizeH="0" noProof="0" dirty="0" err="1" smtClean="0">
                <a:ln>
                  <a:noFill/>
                </a:ln>
                <a:solidFill>
                  <a:schemeClr val="tx1"/>
                </a:solidFill>
                <a:effectLst/>
                <a:uLnTx/>
                <a:uFillTx/>
                <a:latin typeface="+mj-lt"/>
                <a:ea typeface="+mn-ea"/>
                <a:cs typeface="+mn-cs"/>
              </a:rPr>
              <a:t>creation</a:t>
            </a:r>
            <a:endParaRPr kumimoji="0" lang="fr-CH" sz="3000" b="0" i="0" u="none" strike="noStrike" kern="0" cap="none" spc="0" normalizeH="0" noProof="0" dirty="0" smtClean="0">
              <a:ln>
                <a:noFill/>
              </a:ln>
              <a:solidFill>
                <a:schemeClr val="tx1"/>
              </a:solidFill>
              <a:effectLst/>
              <a:uLnTx/>
              <a:uFillTx/>
              <a:latin typeface="+mj-lt"/>
              <a:ea typeface="+mn-ea"/>
              <a:cs typeface="+mn-cs"/>
            </a:endParaRPr>
          </a:p>
          <a:p>
            <a:pPr marL="0" marR="0" lvl="0" indent="0" algn="l" defTabSz="449263" rtl="0" eaLnBrk="1" fontAlgn="base" latinLnBrk="0" hangingPunct="1">
              <a:lnSpc>
                <a:spcPct val="100000"/>
              </a:lnSpc>
              <a:spcBef>
                <a:spcPts val="800"/>
              </a:spcBef>
              <a:spcAft>
                <a:spcPct val="0"/>
              </a:spcAft>
              <a:buClr>
                <a:srgbClr val="000000"/>
              </a:buClr>
              <a:buSzPct val="100000"/>
              <a:tabLst/>
              <a:defRPr/>
            </a:pPr>
            <a:endParaRPr kumimoji="0" lang="en-US" sz="3200" b="0" i="0" u="none" strike="noStrike" kern="0" cap="none" spc="0" normalizeH="0" baseline="0" noProof="0" dirty="0" smtClean="0">
              <a:ln>
                <a:noFill/>
              </a:ln>
              <a:solidFill>
                <a:schemeClr val="tx1"/>
              </a:solidFill>
              <a:effectLst/>
              <a:uLnTx/>
              <a:uFillTx/>
              <a:latin typeface="+mj-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94671" y="274638"/>
            <a:ext cx="7491983" cy="1020762"/>
          </a:xfrm>
          <a:prstGeom prst="rect">
            <a:avLst/>
          </a:prstGeom>
        </p:spPr>
        <p:txBody>
          <a:bodyPr/>
          <a:lstStyle/>
          <a:p>
            <a:pPr fontAlgn="auto">
              <a:lnSpc>
                <a:spcPct val="80000"/>
              </a:lnSpc>
              <a:spcAft>
                <a:spcPts val="0"/>
              </a:spcAft>
              <a:buFont typeface="Times New Roman" pitchFamily="16" charset="0"/>
              <a:buNone/>
              <a:defRPr/>
            </a:pPr>
            <a:r>
              <a:rPr lang="en-US" b="1" kern="1200" dirty="0" smtClean="0">
                <a:solidFill>
                  <a:schemeClr val="tx2">
                    <a:lumMod val="60000"/>
                    <a:lumOff val="40000"/>
                  </a:schemeClr>
                </a:solidFill>
              </a:rPr>
              <a:t>UNEP working with cities</a:t>
            </a:r>
            <a:br>
              <a:rPr lang="en-US" b="1" kern="1200" dirty="0" smtClean="0">
                <a:solidFill>
                  <a:schemeClr val="tx2">
                    <a:lumMod val="60000"/>
                    <a:lumOff val="40000"/>
                  </a:schemeClr>
                </a:solidFill>
              </a:rPr>
            </a:br>
            <a:r>
              <a:rPr lang="en-US" sz="3200" b="1" kern="1200" dirty="0" smtClean="0">
                <a:solidFill>
                  <a:schemeClr val="tx2">
                    <a:lumMod val="60000"/>
                    <a:lumOff val="40000"/>
                  </a:schemeClr>
                </a:solidFill>
              </a:rPr>
              <a:t>cities and climate change </a:t>
            </a:r>
            <a:br>
              <a:rPr lang="en-US" sz="3200" b="1" kern="1200" dirty="0" smtClean="0">
                <a:solidFill>
                  <a:schemeClr val="tx2">
                    <a:lumMod val="60000"/>
                    <a:lumOff val="40000"/>
                  </a:schemeClr>
                </a:solidFill>
              </a:rPr>
            </a:br>
            <a:endParaRPr lang="en-US" sz="3200" b="1" kern="1200" dirty="0" smtClean="0">
              <a:solidFill>
                <a:schemeClr val="tx2">
                  <a:lumMod val="60000"/>
                  <a:lumOff val="40000"/>
                </a:schemeClr>
              </a:solidFill>
            </a:endParaRPr>
          </a:p>
        </p:txBody>
      </p:sp>
      <p:sp>
        <p:nvSpPr>
          <p:cNvPr id="3" name="Content Placeholder 2"/>
          <p:cNvSpPr>
            <a:spLocks noGrp="1"/>
          </p:cNvSpPr>
          <p:nvPr>
            <p:ph idx="1"/>
          </p:nvPr>
        </p:nvSpPr>
        <p:spPr>
          <a:xfrm>
            <a:off x="1219200" y="1600201"/>
            <a:ext cx="6553200" cy="1447799"/>
          </a:xfrm>
        </p:spPr>
        <p:txBody>
          <a:bodyPr/>
          <a:lstStyle/>
          <a:p>
            <a:pPr eaLnBrk="1" fontAlgn="auto" hangingPunct="1">
              <a:spcAft>
                <a:spcPts val="0"/>
              </a:spcAft>
              <a:buFont typeface="Arial" pitchFamily="34" charset="0"/>
              <a:buChar char="•"/>
              <a:defRPr/>
            </a:pPr>
            <a:r>
              <a:rPr lang="en-US" sz="2800" dirty="0" smtClean="0">
                <a:solidFill>
                  <a:schemeClr val="tx1"/>
                </a:solidFill>
              </a:rPr>
              <a:t>Knowledge Center Cities and Climate Change (K4C) </a:t>
            </a:r>
            <a:r>
              <a:rPr lang="en-US" sz="2800" b="1" dirty="0" smtClean="0">
                <a:solidFill>
                  <a:srgbClr val="FF950E"/>
                </a:solidFill>
              </a:rPr>
              <a:t>March 8, 2012</a:t>
            </a:r>
            <a:r>
              <a:rPr lang="en-US" sz="2800" dirty="0" smtClean="0">
                <a:solidFill>
                  <a:srgbClr val="FF950E"/>
                </a:solidFill>
              </a:rPr>
              <a:t> </a:t>
            </a:r>
            <a:r>
              <a:rPr lang="en-US" sz="2000" dirty="0" smtClean="0">
                <a:solidFill>
                  <a:schemeClr val="tx1"/>
                </a:solidFill>
              </a:rPr>
              <a:t>http://www.kcccc.info/preview</a:t>
            </a:r>
          </a:p>
          <a:p>
            <a:pPr eaLnBrk="1" fontAlgn="auto" hangingPunct="1">
              <a:spcAft>
                <a:spcPts val="0"/>
              </a:spcAft>
              <a:defRPr/>
            </a:pPr>
            <a:endParaRPr lang="en-US" sz="1000" dirty="0" smtClean="0">
              <a:solidFill>
                <a:schemeClr val="tx1"/>
              </a:solidFill>
            </a:endParaRPr>
          </a:p>
          <a:p>
            <a:pPr eaLnBrk="1" fontAlgn="auto" hangingPunct="1">
              <a:spcAft>
                <a:spcPts val="0"/>
              </a:spcAft>
              <a:buFont typeface="Arial" pitchFamily="34" charset="0"/>
              <a:buChar char="•"/>
              <a:defRPr/>
            </a:pPr>
            <a:endParaRPr lang="en-US" dirty="0" smtClean="0">
              <a:solidFill>
                <a:schemeClr val="tx1"/>
              </a:solidFill>
            </a:endParaRPr>
          </a:p>
          <a:p>
            <a:endParaRPr lang="en-US" dirty="0">
              <a:solidFill>
                <a:schemeClr val="tx1"/>
              </a:solidFill>
            </a:endParaRPr>
          </a:p>
        </p:txBody>
      </p:sp>
      <p:pic>
        <p:nvPicPr>
          <p:cNvPr id="5" name="Picture 2"/>
          <p:cNvPicPr>
            <a:picLocks noChangeAspect="1" noChangeArrowheads="1"/>
          </p:cNvPicPr>
          <p:nvPr/>
        </p:nvPicPr>
        <p:blipFill>
          <a:blip r:embed="rId3" cstate="print"/>
          <a:srcRect/>
          <a:stretch>
            <a:fillRect/>
          </a:stretch>
        </p:blipFill>
        <p:spPr bwMode="auto">
          <a:xfrm>
            <a:off x="6273585" y="3124200"/>
            <a:ext cx="2870415" cy="3733800"/>
          </a:xfrm>
          <a:prstGeom prst="rect">
            <a:avLst/>
          </a:prstGeom>
          <a:noFill/>
          <a:ln w="9525">
            <a:noFill/>
            <a:miter lim="800000"/>
            <a:headEnd/>
            <a:tailEnd/>
          </a:ln>
        </p:spPr>
      </p:pic>
      <p:sp>
        <p:nvSpPr>
          <p:cNvPr id="6" name="Content Placeholder 2"/>
          <p:cNvSpPr txBox="1">
            <a:spLocks/>
          </p:cNvSpPr>
          <p:nvPr/>
        </p:nvSpPr>
        <p:spPr>
          <a:xfrm>
            <a:off x="1219201" y="2819400"/>
            <a:ext cx="5029200" cy="5257799"/>
          </a:xfrm>
          <a:prstGeom prst="rect">
            <a:avLst/>
          </a:prstGeom>
        </p:spPr>
        <p:txBody>
          <a:bodyPr/>
          <a:lstStyle/>
          <a:p>
            <a:pPr marL="342900" marR="0" lvl="0" indent="-342900" algn="l" defTabSz="449263" rtl="0" eaLnBrk="1" fontAlgn="auto" latinLnBrk="0" hangingPunct="1">
              <a:lnSpc>
                <a:spcPct val="100000"/>
              </a:lnSpc>
              <a:spcBef>
                <a:spcPts val="800"/>
              </a:spcBef>
              <a:spcAft>
                <a:spcPts val="0"/>
              </a:spcAft>
              <a:buClr>
                <a:srgbClr val="000000"/>
              </a:buClr>
              <a:buSzPct val="100000"/>
              <a:buFont typeface="Times New Roman" pitchFamily="18" charset="0"/>
              <a:buNone/>
              <a:tabLst/>
              <a:defRPr/>
            </a:pPr>
            <a:endParaRPr kumimoji="0" lang="en-US" sz="1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449263" rtl="0" eaLnBrk="1" fontAlgn="auto" latinLnBrk="0" hangingPunct="1">
              <a:lnSpc>
                <a:spcPct val="100000"/>
              </a:lnSpc>
              <a:spcBef>
                <a:spcPts val="800"/>
              </a:spcBef>
              <a:spcAft>
                <a:spcPts val="0"/>
              </a:spcAft>
              <a:buClr>
                <a:srgbClr val="000000"/>
              </a:buClr>
              <a:buSzPct val="100000"/>
              <a:buFont typeface="Arial" pitchFamily="34" charset="0"/>
              <a:buChar char="•"/>
              <a:tabLst/>
              <a:defRPr/>
            </a:pPr>
            <a:r>
              <a:rPr kumimoji="0" lang="en-US" sz="2800" b="1" i="0" u="none" strike="noStrike" kern="0" cap="none" spc="0" normalizeH="0" baseline="0" noProof="0" dirty="0" smtClean="0">
                <a:ln>
                  <a:noFill/>
                </a:ln>
                <a:solidFill>
                  <a:srgbClr val="FF950E"/>
                </a:solidFill>
                <a:effectLst/>
                <a:uLnTx/>
                <a:uFillTx/>
                <a:latin typeface="+mn-lt"/>
                <a:ea typeface="+mn-ea"/>
                <a:cs typeface="+mn-cs"/>
              </a:rPr>
              <a:t>Urban CDM</a:t>
            </a:r>
            <a:r>
              <a:rPr kumimoji="0" lang="en-US" sz="2800" b="0" i="0" u="none" strike="noStrike" kern="0" cap="none" spc="0" normalizeH="0" baseline="0" noProof="0" dirty="0" smtClean="0">
                <a:ln>
                  <a:noFill/>
                </a:ln>
                <a:solidFill>
                  <a:schemeClr val="tx1"/>
                </a:solidFill>
                <a:effectLst/>
                <a:uLnTx/>
                <a:uFillTx/>
                <a:latin typeface="+mn-lt"/>
                <a:ea typeface="+mn-ea"/>
                <a:cs typeface="+mn-cs"/>
              </a:rPr>
              <a:t>: Partnership with the City of </a:t>
            </a:r>
            <a:r>
              <a:rPr kumimoji="0" lang="en-US" sz="2800" b="0" i="0" u="none" strike="noStrike" kern="0" cap="none" spc="0" normalizeH="0" baseline="0" noProof="0" dirty="0" err="1" smtClean="0">
                <a:ln>
                  <a:noFill/>
                </a:ln>
                <a:solidFill>
                  <a:schemeClr val="tx1"/>
                </a:solidFill>
                <a:effectLst/>
                <a:uLnTx/>
                <a:uFillTx/>
                <a:latin typeface="+mn-lt"/>
                <a:ea typeface="+mn-ea"/>
                <a:cs typeface="+mn-cs"/>
              </a:rPr>
              <a:t>Gwanju</a:t>
            </a:r>
            <a:r>
              <a:rPr kumimoji="0" lang="en-US" sz="2800" b="0" i="0" u="none" strike="noStrike" kern="0" cap="none" spc="0" normalizeH="0" baseline="0" noProof="0" dirty="0" smtClean="0">
                <a:ln>
                  <a:noFill/>
                </a:ln>
                <a:solidFill>
                  <a:schemeClr val="tx1"/>
                </a:solidFill>
                <a:effectLst/>
                <a:uLnTx/>
                <a:uFillTx/>
                <a:latin typeface="+mn-lt"/>
                <a:ea typeface="+mn-ea"/>
                <a:cs typeface="+mn-cs"/>
              </a:rPr>
              <a:t>, South Korea</a:t>
            </a:r>
          </a:p>
          <a:p>
            <a:pPr marL="342900" marR="0" lvl="0" indent="-342900" algn="l" defTabSz="449263" rtl="0" eaLnBrk="1" fontAlgn="auto" latinLnBrk="0" hangingPunct="1">
              <a:lnSpc>
                <a:spcPct val="100000"/>
              </a:lnSpc>
              <a:spcBef>
                <a:spcPts val="800"/>
              </a:spcBef>
              <a:spcAft>
                <a:spcPts val="0"/>
              </a:spcAft>
              <a:buClr>
                <a:srgbClr val="000000"/>
              </a:buClr>
              <a:buSzPct val="100000"/>
              <a:buFont typeface="Times New Roman" pitchFamily="18" charset="0"/>
              <a:buNone/>
              <a:tabLst/>
              <a:defRPr/>
            </a:pPr>
            <a:endParaRPr kumimoji="0" lang="en-US" sz="1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449263" rtl="0" eaLnBrk="1" fontAlgn="auto" latinLnBrk="0" hangingPunct="1">
              <a:lnSpc>
                <a:spcPct val="100000"/>
              </a:lnSpc>
              <a:spcBef>
                <a:spcPts val="800"/>
              </a:spcBef>
              <a:spcAft>
                <a:spcPts val="0"/>
              </a:spcAft>
              <a:buClr>
                <a:srgbClr val="000000"/>
              </a:buClr>
              <a:buSzPct val="100000"/>
              <a:buFont typeface="Arial" pitchFamily="34" charset="0"/>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Conducting </a:t>
            </a:r>
            <a:r>
              <a:rPr kumimoji="0" lang="en-US" sz="2800" b="1" i="0" u="none" strike="noStrike" kern="0" cap="none" spc="0" normalizeH="0" baseline="0" noProof="0" dirty="0" smtClean="0">
                <a:ln>
                  <a:noFill/>
                </a:ln>
                <a:solidFill>
                  <a:srgbClr val="FF950E"/>
                </a:solidFill>
                <a:effectLst/>
                <a:uLnTx/>
                <a:uFillTx/>
                <a:latin typeface="+mn-lt"/>
                <a:ea typeface="+mn-ea"/>
                <a:cs typeface="+mn-cs"/>
              </a:rPr>
              <a:t>city-level</a:t>
            </a:r>
            <a:r>
              <a:rPr kumimoji="0" lang="en-US" sz="2800" b="0" i="0" u="none" strike="noStrike" kern="0" cap="none" spc="0" normalizeH="0" baseline="0" noProof="0" dirty="0" smtClean="0">
                <a:ln>
                  <a:noFill/>
                </a:ln>
                <a:solidFill>
                  <a:srgbClr val="FF950E"/>
                </a:solidFill>
                <a:effectLst/>
                <a:uLnTx/>
                <a:uFillTx/>
                <a:latin typeface="+mn-lt"/>
                <a:ea typeface="+mn-ea"/>
                <a:cs typeface="+mn-cs"/>
              </a:rPr>
              <a:t> </a:t>
            </a:r>
            <a:r>
              <a:rPr kumimoji="0" lang="en-US" sz="2800" b="0" i="0" u="none" strike="noStrike" kern="0" cap="none" spc="0" normalizeH="0" baseline="0" noProof="0" dirty="0" smtClean="0">
                <a:ln>
                  <a:noFill/>
                </a:ln>
                <a:solidFill>
                  <a:schemeClr val="tx1"/>
                </a:solidFill>
                <a:effectLst/>
                <a:uLnTx/>
                <a:uFillTx/>
                <a:latin typeface="+mn-lt"/>
                <a:ea typeface="+mn-ea"/>
                <a:cs typeface="+mn-cs"/>
              </a:rPr>
              <a:t>environmental assessments: the GEO Cities series.</a:t>
            </a:r>
          </a:p>
          <a:p>
            <a:pPr marL="342900" marR="0" lvl="0" indent="-342900" algn="l" defTabSz="449263" rtl="0" eaLnBrk="1" fontAlgn="auto" latinLnBrk="0" hangingPunct="1">
              <a:lnSpc>
                <a:spcPct val="100000"/>
              </a:lnSpc>
              <a:spcBef>
                <a:spcPts val="800"/>
              </a:spcBef>
              <a:spcAft>
                <a:spcPts val="0"/>
              </a:spcAft>
              <a:buClr>
                <a:srgbClr val="000000"/>
              </a:buClr>
              <a:buSzPct val="100000"/>
              <a:buFont typeface="Arial" pitchFamily="34" charset="0"/>
              <a:buChar char="•"/>
              <a:tabLst/>
              <a:defRPr/>
            </a:pPr>
            <a:endParaRPr kumimoji="0" lang="en-US" sz="32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449263" rtl="0" eaLnBrk="0" fontAlgn="base" latinLnBrk="0" hangingPunct="0">
              <a:lnSpc>
                <a:spcPct val="100000"/>
              </a:lnSpc>
              <a:spcBef>
                <a:spcPts val="800"/>
              </a:spcBef>
              <a:spcAft>
                <a:spcPct val="0"/>
              </a:spcAft>
              <a:buClr>
                <a:srgbClr val="000000"/>
              </a:buClr>
              <a:buSzPct val="100000"/>
              <a:buFont typeface="Times New Roman" pitchFamily="18" charset="0"/>
              <a:buNone/>
              <a:tabLst/>
              <a:defRPr/>
            </a:pP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hilippinePPTv08.02.2012">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ahoma"/>
        <a:ea typeface="MS Gothic"/>
        <a:cs typeface=""/>
      </a:majorFont>
      <a:minorFont>
        <a:latin typeface="Tahoma"/>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txDef>
      <a:spPr bwMode="auto">
        <a:noFill/>
        <a:ln w="9525">
          <a:noFill/>
          <a:round/>
          <a:headEnd/>
          <a:tailEnd/>
        </a:ln>
      </a:spPr>
      <a:bodyPr lIns="90000" tIns="46800" rIns="90000" bIns="46800"/>
      <a:lstStyle>
        <a:defPPr eaLnBrk="0" hangingPunct="0">
          <a:spcBef>
            <a:spcPts val="800"/>
          </a:spcBef>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b="1" dirty="0">
            <a:solidFill>
              <a:srgbClr val="FF950E"/>
            </a:solidFill>
            <a:latin typeface="Tahoma" pitchFamily="32" charset="0"/>
            <a:ea typeface="MS Gothic" charset="-128"/>
          </a:defRPr>
        </a:defPPr>
      </a:lstStyle>
    </a:tx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PhilippinePPTv08.02.2012</Template>
  <TotalTime>995</TotalTime>
  <Words>2225</Words>
  <Application>Microsoft Macintosh PowerPoint</Application>
  <PresentationFormat>Overhead</PresentationFormat>
  <Paragraphs>238</Paragraphs>
  <Slides>18</Slides>
  <Notes>17</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PhilippinePPTv08.02.2012</vt:lpstr>
      <vt:lpstr>PowerPoint Presentation</vt:lpstr>
      <vt:lpstr>PowerPoint Presentation</vt:lpstr>
      <vt:lpstr>Part 1: Cities and the Environment</vt:lpstr>
      <vt:lpstr>PowerPoint Presentation</vt:lpstr>
      <vt:lpstr>Cities and the Environment  opportunities for sustainable growth</vt:lpstr>
      <vt:lpstr>UNEP working with Cities Focusing on the Opportunities</vt:lpstr>
      <vt:lpstr>UNEP working with cities resource efficiency -&gt; green economy</vt:lpstr>
      <vt:lpstr>Cities and the Environment  opportunities for sustainable growth</vt:lpstr>
      <vt:lpstr>UNEP working with cities cities and climate change  </vt:lpstr>
      <vt:lpstr>UNEP working with cities greening buildings with private sector</vt:lpstr>
      <vt:lpstr>Global Initiative for Resource Efficient Cities</vt:lpstr>
      <vt:lpstr>Part 2: Project Overview An approach for better integrating environment in urban planning  </vt:lpstr>
      <vt:lpstr> Project Overview UNEP-Cities Alliance Partnership  </vt:lpstr>
      <vt:lpstr>Project Overview The City Development Strategy </vt:lpstr>
      <vt:lpstr>PowerPoint Presentation</vt:lpstr>
      <vt:lpstr>Project Overview Developing a Global Approach </vt:lpstr>
      <vt:lpstr>Project Overview Developing a Global Approach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gils</dc:creator>
  <cp:lastModifiedBy>Sharon Gil</cp:lastModifiedBy>
  <cp:revision>102</cp:revision>
  <cp:lastPrinted>2003-02-03T09:01:40Z</cp:lastPrinted>
  <dcterms:created xsi:type="dcterms:W3CDTF">2012-02-08T15:36:11Z</dcterms:created>
  <dcterms:modified xsi:type="dcterms:W3CDTF">2012-07-24T06:51:52Z</dcterms:modified>
</cp:coreProperties>
</file>